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0" r:id="rId4"/>
  </p:sldMasterIdLst>
  <p:notesMasterIdLst>
    <p:notesMasterId r:id="rId25"/>
  </p:notesMasterIdLst>
  <p:handoutMasterIdLst>
    <p:handoutMasterId r:id="rId26"/>
  </p:handoutMasterIdLst>
  <p:sldIdLst>
    <p:sldId id="417" r:id="rId5"/>
    <p:sldId id="386" r:id="rId6"/>
    <p:sldId id="407" r:id="rId7"/>
    <p:sldId id="416" r:id="rId8"/>
    <p:sldId id="418" r:id="rId9"/>
    <p:sldId id="420" r:id="rId10"/>
    <p:sldId id="421" r:id="rId11"/>
    <p:sldId id="422" r:id="rId12"/>
    <p:sldId id="423" r:id="rId13"/>
    <p:sldId id="424" r:id="rId14"/>
    <p:sldId id="426" r:id="rId15"/>
    <p:sldId id="425" r:id="rId16"/>
    <p:sldId id="427" r:id="rId17"/>
    <p:sldId id="428" r:id="rId18"/>
    <p:sldId id="429" r:id="rId19"/>
    <p:sldId id="430" r:id="rId20"/>
    <p:sldId id="431" r:id="rId21"/>
    <p:sldId id="432" r:id="rId22"/>
    <p:sldId id="433" r:id="rId23"/>
    <p:sldId id="413" r:id="rId24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Titillium" panose="00000500000000000000" pitchFamily="50" charset="0"/>
      <p:regular r:id="rId35"/>
      <p:bold r:id="rId36"/>
      <p:italic r:id="rId37"/>
      <p:boldItalic r:id="rId38"/>
    </p:embeddedFont>
    <p:embeddedFont>
      <p:font typeface="Titillium Web" panose="00000500000000000000" pitchFamily="2" charset="0"/>
      <p:regular r:id="rId39"/>
      <p:bold r:id="rId40"/>
      <p:italic r:id="rId41"/>
      <p:boldItalic r:id="rId42"/>
    </p:embeddedFont>
    <p:embeddedFont>
      <p:font typeface="Titillium Web SemiBold" panose="00000700000000000000" pitchFamily="2" charset="0"/>
      <p:regular r:id="rId43"/>
      <p:bold r:id="rId44"/>
      <p:boldItalic r:id="rId45"/>
    </p:embeddedFont>
    <p:embeddedFont>
      <p:font typeface="Titillium WebBlack" panose="020B0604020202020204" charset="0"/>
      <p:bold r:id="rId46"/>
      <p:italic r:id="rId47"/>
      <p:boldItalic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6" autoAdjust="0"/>
    <p:restoredTop sz="86395"/>
  </p:normalViewPr>
  <p:slideViewPr>
    <p:cSldViewPr snapToGrid="0" snapToObjects="1" showGuides="1">
      <p:cViewPr varScale="1">
        <p:scale>
          <a:sx n="74" d="100"/>
          <a:sy n="74" d="100"/>
        </p:scale>
        <p:origin x="1104" y="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107" d="100"/>
          <a:sy n="107" d="100"/>
        </p:scale>
        <p:origin x="336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19F6D30-D575-5843-A083-82CB49ACB7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147EE-FFA0-6947-85F7-762FC80814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ADFA4A-DF37-DC4B-B5D7-10670AD80F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359C88-16A2-1E4F-8BDA-56DD7ED6D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0140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DF552-6D5C-8044-9B73-EC1F79CDE100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13C09-0EAE-EC47-83B4-050750545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01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213C09-0EAE-EC47-83B4-050750545A1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38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5C20D-8D8D-0748-A0DD-890045A055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1936709"/>
            <a:ext cx="4590172" cy="1658916"/>
          </a:xfrm>
          <a:prstGeom prst="rect">
            <a:avLst/>
          </a:prstGeom>
        </p:spPr>
        <p:txBody>
          <a:bodyPr wrap="square" tIns="0" bIns="0" anchor="b" anchorCtr="0">
            <a:spAutoFit/>
          </a:bodyPr>
          <a:lstStyle>
            <a:lvl1pPr>
              <a:lnSpc>
                <a:spcPct val="80000"/>
              </a:lnSpc>
              <a:defRPr sz="4400" b="1" i="0" spc="150" baseline="0">
                <a:solidFill>
                  <a:schemeClr val="bg1"/>
                </a:solidFill>
                <a:latin typeface="Titillium WebBlack" pitchFamily="2" charset="77"/>
              </a:defRPr>
            </a:lvl1pPr>
          </a:lstStyle>
          <a:p>
            <a:r>
              <a:rPr lang="en-US" dirty="0"/>
              <a:t>This is the </a:t>
            </a:r>
            <a:br>
              <a:rPr lang="en-US" dirty="0"/>
            </a:br>
            <a:r>
              <a:rPr lang="en-US" dirty="0"/>
              <a:t>space for a </a:t>
            </a:r>
            <a:br>
              <a:rPr lang="en-US" dirty="0"/>
            </a:br>
            <a:r>
              <a:rPr lang="en-US" dirty="0"/>
              <a:t>main title.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5A0071-A1E5-8E4E-B77C-AD335B94FB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3805585"/>
            <a:ext cx="4590172" cy="1065930"/>
          </a:xfrm>
        </p:spPr>
        <p:txBody>
          <a:bodyPr tIns="0" rIns="90000">
            <a:noAutofit/>
          </a:bodyPr>
          <a:lstStyle>
            <a:lvl1pPr marL="0" indent="0">
              <a:buNone/>
              <a:defRPr lang="en-CA" sz="2000" b="1" i="0" kern="1300" spc="0" baseline="0" smtClean="0">
                <a:solidFill>
                  <a:schemeClr val="bg1"/>
                </a:solidFill>
                <a:effectLst/>
                <a:latin typeface="Titillium Web SemiBold" pitchFamily="2" charset="77"/>
              </a:defRPr>
            </a:lvl1pPr>
            <a:lvl2pPr marL="4572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2pPr>
            <a:lvl3pPr marL="9144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3pPr>
            <a:lvl4pPr marL="13716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4pPr>
            <a:lvl5pPr marL="18288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5pPr>
          </a:lstStyle>
          <a:p>
            <a:pPr lvl="0"/>
            <a:r>
              <a:rPr lang="en-US" dirty="0"/>
              <a:t>Optional subtitle goes here.</a:t>
            </a:r>
          </a:p>
        </p:txBody>
      </p:sp>
    </p:spTree>
    <p:extLst>
      <p:ext uri="{BB962C8B-B14F-4D97-AF65-F5344CB8AC3E}">
        <p14:creationId xmlns:p14="http://schemas.microsoft.com/office/powerpoint/2010/main" val="2455424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5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Right) Ma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ED990EC-0B88-654D-9190-34C839325F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2946" y="652758"/>
            <a:ext cx="4519404" cy="109550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CA" sz="3000" spc="150" baseline="0" smtClean="0">
                <a:solidFill>
                  <a:srgbClr val="00B0F0"/>
                </a:solidFill>
                <a:effectLst/>
                <a:latin typeface="Titillium WebBlack" pitchFamily="2" charset="77"/>
              </a:defRPr>
            </a:lvl1pPr>
          </a:lstStyle>
          <a:p>
            <a:r>
              <a:rPr lang="en-US" dirty="0"/>
              <a:t>This is the SPACE </a:t>
            </a:r>
            <a:br>
              <a:rPr lang="en-US" dirty="0"/>
            </a:br>
            <a:r>
              <a:rPr lang="en-US" dirty="0"/>
              <a:t>FOR A TWO-LINE TITLE.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403399-7B2A-A043-9619-D7099E7876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62946" y="1991323"/>
            <a:ext cx="3658026" cy="58737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This is the space for an intro paragraph or subheading.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FCC7A8-2995-F349-9A8E-FD1477F467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62946" y="2822221"/>
            <a:ext cx="3056255" cy="2065337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provident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non </a:t>
            </a:r>
            <a:r>
              <a:rPr lang="en-US" dirty="0" err="1"/>
              <a:t>proident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non </a:t>
            </a:r>
            <a:r>
              <a:rPr lang="en-US" dirty="0" err="1"/>
              <a:t>proident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A462001-3C64-6EFA-A272-47E32198F6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04" y="5845629"/>
            <a:ext cx="1012370" cy="1012370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C5A00177-C5CA-AD1E-2250-8E87A3C851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04" y="5845629"/>
            <a:ext cx="1012370" cy="101237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366C1CF-D976-5118-A947-6BF6E5A1C4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04" y="5845630"/>
            <a:ext cx="1012370" cy="101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25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lace Photo Lef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ED990EC-0B88-654D-9190-34C839325F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2946" y="652758"/>
            <a:ext cx="4519404" cy="109550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CA" sz="3000" spc="150" baseline="0" smtClean="0">
                <a:solidFill>
                  <a:srgbClr val="00B0F0"/>
                </a:solidFill>
                <a:effectLst/>
                <a:latin typeface="Titillium WebBlack" pitchFamily="2" charset="77"/>
              </a:defRPr>
            </a:lvl1pPr>
          </a:lstStyle>
          <a:p>
            <a:r>
              <a:rPr lang="en-US" dirty="0"/>
              <a:t>This is the SPACE </a:t>
            </a:r>
            <a:br>
              <a:rPr lang="en-US" dirty="0"/>
            </a:br>
            <a:r>
              <a:rPr lang="en-US" dirty="0"/>
              <a:t>FOR A TWO-LINE TITLE.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403399-7B2A-A043-9619-D7099E7876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62946" y="1991323"/>
            <a:ext cx="3658026" cy="58737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This is the space for an intro paragraph or subheading.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FCC7A8-2995-F349-9A8E-FD1477F467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62946" y="2822221"/>
            <a:ext cx="3056255" cy="2065337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provident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non </a:t>
            </a:r>
            <a:r>
              <a:rPr lang="en-US" dirty="0" err="1"/>
              <a:t>proident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non </a:t>
            </a:r>
            <a:r>
              <a:rPr lang="en-US" dirty="0" err="1"/>
              <a:t>proident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2" name="Picture 1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49E5BEB0-EF0C-EF1F-C25F-6D8770C9A4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4837" y="5695954"/>
            <a:ext cx="1147163" cy="1152524"/>
          </a:xfrm>
          <a:prstGeom prst="rect">
            <a:avLst/>
          </a:prstGeom>
        </p:spPr>
      </p:pic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380474A4-2A9C-2E36-ED74-11D059D893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529055" cy="6858000"/>
          </a:xfrm>
        </p:spPr>
        <p:txBody>
          <a:bodyPr/>
          <a:lstStyle/>
          <a:p>
            <a:r>
              <a:rPr lang="en-US" dirty="0"/>
              <a:t>INSERT PICTURE HERE</a:t>
            </a:r>
          </a:p>
        </p:txBody>
      </p:sp>
    </p:spTree>
    <p:extLst>
      <p:ext uri="{BB962C8B-B14F-4D97-AF65-F5344CB8AC3E}">
        <p14:creationId xmlns:p14="http://schemas.microsoft.com/office/powerpoint/2010/main" val="296024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Left) Fema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12589-9966-56AA-D350-AC0FC9221A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652758"/>
            <a:ext cx="4519404" cy="109550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CA" sz="3000" spc="150" baseline="0" smtClean="0">
                <a:solidFill>
                  <a:srgbClr val="00B0F0"/>
                </a:solidFill>
                <a:effectLst/>
                <a:latin typeface="Titillium WebBlack" pitchFamily="2" charset="77"/>
              </a:defRPr>
            </a:lvl1pPr>
          </a:lstStyle>
          <a:p>
            <a:r>
              <a:rPr lang="en-US" dirty="0"/>
              <a:t>This is the SPACE </a:t>
            </a:r>
            <a:br>
              <a:rPr lang="en-US" dirty="0"/>
            </a:br>
            <a:r>
              <a:rPr lang="en-US" dirty="0"/>
              <a:t>FOR A TWO-LINE TITLE.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7F08A4C9-332B-6A6E-17AE-B5CA650009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4713" y="1991323"/>
            <a:ext cx="3658026" cy="58737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This is the space for an intro paragraph or subheading.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66919D00-D2A1-F3ED-B4A0-F92A772636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4713" y="2822221"/>
            <a:ext cx="3056255" cy="2065337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provident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non </a:t>
            </a:r>
            <a:r>
              <a:rPr lang="en-US" dirty="0" err="1"/>
              <a:t>proident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non </a:t>
            </a:r>
            <a:r>
              <a:rPr lang="en-US" dirty="0" err="1"/>
              <a:t>proident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792472CC-5D75-74ED-93E2-567CC69326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9" y="5845630"/>
            <a:ext cx="986141" cy="1012369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69662653-C5F5-EDC1-8794-2044561ED9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9" y="5845631"/>
            <a:ext cx="986141" cy="1012369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80694B4C-626B-5347-3BE7-98D1B97F20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8" y="5845631"/>
            <a:ext cx="986141" cy="101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26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lace Photo R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12589-9966-56AA-D350-AC0FC9221A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652758"/>
            <a:ext cx="4519404" cy="109550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CA" sz="3000" spc="150" baseline="0" smtClean="0">
                <a:solidFill>
                  <a:srgbClr val="00B0F0"/>
                </a:solidFill>
                <a:effectLst/>
                <a:latin typeface="Titillium WebBlack" pitchFamily="2" charset="77"/>
              </a:defRPr>
            </a:lvl1pPr>
          </a:lstStyle>
          <a:p>
            <a:r>
              <a:rPr lang="en-US" dirty="0"/>
              <a:t>This is the SPACE </a:t>
            </a:r>
            <a:br>
              <a:rPr lang="en-US" dirty="0"/>
            </a:br>
            <a:r>
              <a:rPr lang="en-US" dirty="0"/>
              <a:t>FOR A TWO-LINE TITLE.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7F08A4C9-332B-6A6E-17AE-B5CA650009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4713" y="1991323"/>
            <a:ext cx="3658026" cy="58737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This is the space for an intro paragraph or subheading.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66919D00-D2A1-F3ED-B4A0-F92A772636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4713" y="2822221"/>
            <a:ext cx="3056255" cy="2065337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provident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non </a:t>
            </a:r>
            <a:r>
              <a:rPr lang="en-US" dirty="0" err="1"/>
              <a:t>proident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non </a:t>
            </a:r>
            <a:r>
              <a:rPr lang="en-US" dirty="0" err="1"/>
              <a:t>proident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792472CC-5D75-74ED-93E2-567CC69326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9" y="5845630"/>
            <a:ext cx="986141" cy="1012369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69662653-C5F5-EDC1-8794-2044561ED9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9" y="5845631"/>
            <a:ext cx="986141" cy="1012369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80694B4C-626B-5347-3BE7-98D1B97F20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8" y="5845631"/>
            <a:ext cx="986141" cy="1012369"/>
          </a:xfrm>
          <a:prstGeom prst="rect">
            <a:avLst/>
          </a:prstGeom>
        </p:spPr>
      </p:pic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A20F8574-7BE7-2680-C4E1-B9E0644E834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05476"/>
            <a:ext cx="1232932" cy="1152524"/>
          </a:xfrm>
          <a:prstGeom prst="rect">
            <a:avLst/>
          </a:prstGeom>
        </p:spPr>
      </p:pic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389FDC15-E9E8-5451-766A-6041D560A8A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62944" y="0"/>
            <a:ext cx="5529055" cy="6858000"/>
          </a:xfrm>
        </p:spPr>
        <p:txBody>
          <a:bodyPr/>
          <a:lstStyle/>
          <a:p>
            <a:r>
              <a:rPr lang="en-US" dirty="0"/>
              <a:t>INSERT PICTURE HERE</a:t>
            </a:r>
          </a:p>
        </p:txBody>
      </p:sp>
    </p:spTree>
    <p:extLst>
      <p:ext uri="{BB962C8B-B14F-4D97-AF65-F5344CB8AC3E}">
        <p14:creationId xmlns:p14="http://schemas.microsoft.com/office/powerpoint/2010/main" val="2170616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Right) Light 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40C9-62AB-2521-2D02-4EE9003409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2946" y="652758"/>
            <a:ext cx="4519404" cy="109550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CA" sz="3000" spc="150" baseline="0" smtClean="0">
                <a:solidFill>
                  <a:srgbClr val="00B0F0"/>
                </a:solidFill>
                <a:effectLst/>
                <a:latin typeface="Titillium WebBlack" pitchFamily="2" charset="77"/>
              </a:defRPr>
            </a:lvl1pPr>
          </a:lstStyle>
          <a:p>
            <a:r>
              <a:rPr lang="en-US" dirty="0"/>
              <a:t>This is the SPACE </a:t>
            </a:r>
            <a:br>
              <a:rPr lang="en-US" dirty="0"/>
            </a:br>
            <a:r>
              <a:rPr lang="en-US" dirty="0"/>
              <a:t>FOR A TWO-LINE TITLE.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D980BDEF-3B05-70FF-E089-B7D3C59EB3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62946" y="1991323"/>
            <a:ext cx="3658026" cy="58737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This is the space for an intro paragraph or subheading.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91FEC1E5-CB6C-7E41-29C2-63AFDA43A1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62946" y="2822221"/>
            <a:ext cx="3056255" cy="2065337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provident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non </a:t>
            </a:r>
            <a:r>
              <a:rPr lang="en-US" dirty="0" err="1"/>
              <a:t>proident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non </a:t>
            </a:r>
            <a:r>
              <a:rPr lang="en-US" dirty="0" err="1"/>
              <a:t>proident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9" name="Picture 8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75E98732-FF29-8A27-8BC4-9FE68B4309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4837" y="5695954"/>
            <a:ext cx="1147163" cy="115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674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Left) Navy Pixel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7962DD9-12FD-C4BE-6046-9A28EA756D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2" y="652758"/>
            <a:ext cx="5547601" cy="109550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CA" sz="3000" spc="150" baseline="0" smtClean="0">
                <a:solidFill>
                  <a:srgbClr val="0070C0"/>
                </a:solidFill>
                <a:effectLst/>
                <a:latin typeface="Titillium WebBlack" pitchFamily="2" charset="77"/>
              </a:defRPr>
            </a:lvl1pPr>
          </a:lstStyle>
          <a:p>
            <a:r>
              <a:rPr lang="en-US" dirty="0"/>
              <a:t>This is the SPACE FOR </a:t>
            </a:r>
            <a:br>
              <a:rPr lang="en-US" dirty="0"/>
            </a:br>
            <a:r>
              <a:rPr lang="en-US" dirty="0"/>
              <a:t>A TWO-LINE TITLE.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C291F01-76AC-78AE-CDA6-94CD265EAC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4713" y="1991323"/>
            <a:ext cx="5547602" cy="58737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This is the space for an intro paragraph or subheading.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632E1AFE-BC04-9987-10A4-4E35CB6F9B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4713" y="2822221"/>
            <a:ext cx="5547602" cy="2065337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provident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EE121570-4C43-6185-80A1-4B6BC956AD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05476"/>
            <a:ext cx="1232932" cy="115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113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R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7962DD9-12FD-C4BE-6046-9A28EA756D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3390" y="652758"/>
            <a:ext cx="5547601" cy="109550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CA" sz="3000" spc="150" baseline="0" smtClean="0">
                <a:solidFill>
                  <a:srgbClr val="00B0F0"/>
                </a:solidFill>
                <a:effectLst/>
                <a:latin typeface="Titillium WebBlack" pitchFamily="2" charset="77"/>
              </a:defRPr>
            </a:lvl1pPr>
          </a:lstStyle>
          <a:p>
            <a:r>
              <a:rPr lang="en-US" dirty="0"/>
              <a:t>This is the SPACE FOR </a:t>
            </a:r>
            <a:br>
              <a:rPr lang="en-US" dirty="0"/>
            </a:br>
            <a:r>
              <a:rPr lang="en-US" dirty="0"/>
              <a:t>A TWO-LINE TITLE.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C291F01-76AC-78AE-CDA6-94CD265EAC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23391" y="1991323"/>
            <a:ext cx="5547602" cy="58737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This is the space for an intro paragraph or subheading.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632E1AFE-BC04-9987-10A4-4E35CB6F9B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23391" y="2822221"/>
            <a:ext cx="3414258" cy="3383021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omnisiste</a:t>
            </a:r>
            <a:br>
              <a:rPr lang="en-US" dirty="0"/>
            </a:b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omnisiste</a:t>
            </a:r>
            <a:br>
              <a:rPr lang="en-US" dirty="0"/>
            </a:b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omnisiste</a:t>
            </a:r>
            <a:br>
              <a:rPr lang="en-US" dirty="0"/>
            </a:b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omnisiste</a:t>
            </a:r>
            <a:br>
              <a:rPr lang="en-US" dirty="0"/>
            </a:b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</a:p>
          <a:p>
            <a:pPr lvl="0"/>
            <a:endParaRPr lang="en-US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159F4AB4-0837-36E0-05E4-D46A06D9D6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63862" y="2822221"/>
            <a:ext cx="3414258" cy="3383021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omnisiste</a:t>
            </a:r>
            <a:br>
              <a:rPr lang="en-US" dirty="0"/>
            </a:b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omnisiste</a:t>
            </a:r>
            <a:br>
              <a:rPr lang="en-US" dirty="0"/>
            </a:b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omnisiste</a:t>
            </a:r>
            <a:br>
              <a:rPr lang="en-US" dirty="0"/>
            </a:b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omnisiste</a:t>
            </a:r>
            <a:br>
              <a:rPr lang="en-US" dirty="0"/>
            </a:b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</a:p>
          <a:p>
            <a:pPr lvl="0"/>
            <a:endParaRPr lang="en-US" dirty="0"/>
          </a:p>
        </p:txBody>
      </p:sp>
      <p:pic>
        <p:nvPicPr>
          <p:cNvPr id="2" name="Picture 1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D11F935F-BA65-2CF9-91D0-9F827EA3BC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4837" y="5695954"/>
            <a:ext cx="1147163" cy="115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299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Lef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7962DD9-12FD-C4BE-6046-9A28EA756D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2" y="652758"/>
            <a:ext cx="5547601" cy="109550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CA" sz="3000" spc="150" baseline="0" smtClean="0">
                <a:solidFill>
                  <a:srgbClr val="0070C0"/>
                </a:solidFill>
                <a:effectLst/>
                <a:latin typeface="Titillium WebBlack" pitchFamily="2" charset="77"/>
              </a:defRPr>
            </a:lvl1pPr>
          </a:lstStyle>
          <a:p>
            <a:r>
              <a:rPr lang="en-US" dirty="0"/>
              <a:t>This is the SPACE FOR </a:t>
            </a:r>
            <a:br>
              <a:rPr lang="en-US" dirty="0"/>
            </a:br>
            <a:r>
              <a:rPr lang="en-US" dirty="0"/>
              <a:t>A TWO-LINE TITLE.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C291F01-76AC-78AE-CDA6-94CD265EAC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4713" y="1991323"/>
            <a:ext cx="5547602" cy="58737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This is the space for an intro paragraph or subheading.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632E1AFE-BC04-9987-10A4-4E35CB6F9B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4713" y="2822221"/>
            <a:ext cx="3414258" cy="3383021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omnisiste</a:t>
            </a:r>
            <a:br>
              <a:rPr lang="en-US" dirty="0"/>
            </a:b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omnisiste</a:t>
            </a:r>
            <a:br>
              <a:rPr lang="en-US" dirty="0"/>
            </a:b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omnisiste</a:t>
            </a:r>
            <a:br>
              <a:rPr lang="en-US" dirty="0"/>
            </a:b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omnisiste</a:t>
            </a:r>
            <a:br>
              <a:rPr lang="en-US" dirty="0"/>
            </a:b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</a:p>
          <a:p>
            <a:pPr lvl="0"/>
            <a:endParaRPr lang="en-US" dirty="0"/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EE121570-4C43-6185-80A1-4B6BC956AD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05476"/>
            <a:ext cx="1232932" cy="1152524"/>
          </a:xfrm>
          <a:prstGeom prst="rect">
            <a:avLst/>
          </a:prstGeom>
        </p:spPr>
      </p:pic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159F4AB4-0837-36E0-05E4-D46A06D9D6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184" y="2822221"/>
            <a:ext cx="3414258" cy="3383021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omnisiste</a:t>
            </a:r>
            <a:br>
              <a:rPr lang="en-US" dirty="0"/>
            </a:b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omnisiste</a:t>
            </a:r>
            <a:br>
              <a:rPr lang="en-US" dirty="0"/>
            </a:b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omnisiste</a:t>
            </a:r>
            <a:br>
              <a:rPr lang="en-US" dirty="0"/>
            </a:b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omnisiste</a:t>
            </a:r>
            <a:br>
              <a:rPr lang="en-US" dirty="0"/>
            </a:b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3032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Right) Male_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2C94D-A812-A4C2-FE34-061670735A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2946" y="652758"/>
            <a:ext cx="4519404" cy="109550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CA" sz="3000" spc="150" baseline="0" smtClean="0">
                <a:solidFill>
                  <a:srgbClr val="00B0F0"/>
                </a:solidFill>
                <a:effectLst/>
                <a:latin typeface="Titillium WebBlack" pitchFamily="2" charset="77"/>
              </a:defRPr>
            </a:lvl1pPr>
          </a:lstStyle>
          <a:p>
            <a:r>
              <a:rPr lang="en-US" dirty="0"/>
              <a:t>This is the SPACE </a:t>
            </a:r>
            <a:br>
              <a:rPr lang="en-US" dirty="0"/>
            </a:br>
            <a:r>
              <a:rPr lang="en-US" dirty="0"/>
              <a:t>FOR A TWO-LINE TITLE.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CA44756-A45B-3EF2-3A1B-52EE92DACAF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62946" y="1991323"/>
            <a:ext cx="3658026" cy="58737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This is the space for an intro paragraph or subheading.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52AEF04D-2144-26CE-E224-1D05E4A48D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62946" y="2822221"/>
            <a:ext cx="3056255" cy="2065337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provident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non </a:t>
            </a:r>
            <a:r>
              <a:rPr lang="en-US" dirty="0" err="1"/>
              <a:t>proident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non </a:t>
            </a:r>
            <a:r>
              <a:rPr lang="en-US" dirty="0" err="1"/>
              <a:t>proident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FCF50858-5453-2354-9BE7-17004FFA3A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04" y="5845629"/>
            <a:ext cx="1012370" cy="101237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99F8B3EC-94FB-CF40-7221-6E9F8D2DF6F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45629"/>
            <a:ext cx="1012370" cy="1012370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C659344-EE11-7742-DCD0-212F4E27F3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08" y="5845630"/>
            <a:ext cx="1012370" cy="101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785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Left) Group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358E8DE-4053-537B-C714-D6B3842D9C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652758"/>
            <a:ext cx="4519404" cy="109550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CA" sz="3000" spc="150" baseline="0" smtClean="0">
                <a:solidFill>
                  <a:srgbClr val="00B0F0"/>
                </a:solidFill>
                <a:effectLst/>
                <a:latin typeface="Titillium WebBlack" pitchFamily="2" charset="77"/>
              </a:defRPr>
            </a:lvl1pPr>
          </a:lstStyle>
          <a:p>
            <a:r>
              <a:rPr lang="en-US" dirty="0"/>
              <a:t>This is the SPACE </a:t>
            </a:r>
            <a:br>
              <a:rPr lang="en-US" dirty="0"/>
            </a:br>
            <a:r>
              <a:rPr lang="en-US" dirty="0"/>
              <a:t>FOR A TWO-LINE TITLE.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453F667-3799-03C9-5033-0AF329DFC2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4713" y="1991323"/>
            <a:ext cx="3658026" cy="58737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This is the space for an intro paragraph or subheading.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C082BA0-087C-B1ED-E859-265B5CC66A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4713" y="2822221"/>
            <a:ext cx="3056255" cy="2065337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provident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non </a:t>
            </a:r>
            <a:r>
              <a:rPr lang="en-US" dirty="0" err="1"/>
              <a:t>proident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 err="1"/>
              <a:t>Exceptur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non </a:t>
            </a:r>
            <a:r>
              <a:rPr lang="en-US" dirty="0" err="1"/>
              <a:t>proident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BE40D37E-2249-D207-6B85-3CA1AF8C9C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8" y="5845631"/>
            <a:ext cx="986141" cy="1012369"/>
          </a:xfrm>
          <a:prstGeom prst="rect">
            <a:avLst/>
          </a:prstGeom>
        </p:spPr>
      </p:pic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2FD1D4D9-EA57-37AE-3549-4B8369A2AC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9" y="5845631"/>
            <a:ext cx="986141" cy="1012369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18130B08-1A9F-8D45-B726-A925108E9BE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9" y="5845631"/>
            <a:ext cx="986141" cy="101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27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81CC68-177A-E751-FA37-621DDBC228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2" y="1366552"/>
            <a:ext cx="7430191" cy="1658916"/>
          </a:xfrm>
          <a:prstGeom prst="rect">
            <a:avLst/>
          </a:prstGeom>
        </p:spPr>
        <p:txBody>
          <a:bodyPr wrap="square" tIns="0" bIns="0" anchor="b" anchorCtr="0">
            <a:spAutoFit/>
          </a:bodyPr>
          <a:lstStyle>
            <a:lvl1pPr>
              <a:lnSpc>
                <a:spcPct val="80000"/>
              </a:lnSpc>
              <a:defRPr sz="4400" b="1" i="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WebBlack" pitchFamily="2" charset="77"/>
              </a:defRPr>
            </a:lvl1pPr>
          </a:lstStyle>
          <a:p>
            <a:r>
              <a:rPr lang="en-US" dirty="0"/>
              <a:t>This is the space </a:t>
            </a:r>
            <a:br>
              <a:rPr lang="en-US" dirty="0"/>
            </a:br>
            <a:r>
              <a:rPr lang="en-US" dirty="0"/>
              <a:t>for THE MAIN </a:t>
            </a:r>
            <a:br>
              <a:rPr lang="en-US" dirty="0"/>
            </a:br>
            <a:r>
              <a:rPr lang="en-US" dirty="0"/>
              <a:t>PRESENTATION TITLE.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98D19005-0BDB-C8D9-6127-5EC46DCEFD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3235428"/>
            <a:ext cx="4590172" cy="1065930"/>
          </a:xfrm>
        </p:spPr>
        <p:txBody>
          <a:bodyPr tIns="0" rIns="90000">
            <a:noAutofit/>
          </a:bodyPr>
          <a:lstStyle>
            <a:lvl1pPr marL="0" indent="0">
              <a:buNone/>
              <a:defRPr lang="en-CA" sz="2000" b="1" i="0" kern="1300" spc="0" baseline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tillium Web SemiBold" pitchFamily="2" charset="77"/>
              </a:defRPr>
            </a:lvl1pPr>
            <a:lvl2pPr marL="4572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2pPr>
            <a:lvl3pPr marL="9144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3pPr>
            <a:lvl4pPr marL="13716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4pPr>
            <a:lvl5pPr marL="18288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5pPr>
          </a:lstStyle>
          <a:p>
            <a:pPr lvl="0"/>
            <a:r>
              <a:rPr lang="en-US" dirty="0"/>
              <a:t>Optional subtitle goes here.</a:t>
            </a:r>
          </a:p>
        </p:txBody>
      </p:sp>
    </p:spTree>
    <p:extLst>
      <p:ext uri="{BB962C8B-B14F-4D97-AF65-F5344CB8AC3E}">
        <p14:creationId xmlns:p14="http://schemas.microsoft.com/office/powerpoint/2010/main" val="2826578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51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op Pixels)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ED990EC-0B88-654D-9190-34C839325F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2" y="1727850"/>
            <a:ext cx="8612187" cy="109550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CA" sz="3000" spc="150" baseline="0" smtClean="0">
                <a:solidFill>
                  <a:srgbClr val="00B0F0"/>
                </a:solidFill>
                <a:effectLst/>
                <a:latin typeface="Titillium WebBlack" pitchFamily="2" charset="77"/>
              </a:defRPr>
            </a:lvl1pPr>
          </a:lstStyle>
          <a:p>
            <a:r>
              <a:rPr lang="en-US" dirty="0"/>
              <a:t>MAIN TITLE GOES HERE.</a:t>
            </a:r>
            <a:br>
              <a:rPr lang="en-US" dirty="0"/>
            </a:br>
            <a:r>
              <a:rPr lang="en-US" dirty="0"/>
              <a:t>THERE IS SPACE FOR TWO LINES.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403399-7B2A-A043-9619-D7099E7876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4712" y="3054192"/>
            <a:ext cx="6726237" cy="372110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This is the space for an intro line or subheading: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FCC7A8-2995-F349-9A8E-FD1477F467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4713" y="3657600"/>
            <a:ext cx="4840287" cy="2603500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US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A8D9863B-C258-DE6F-E718-68DED198D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8113" y="3657600"/>
            <a:ext cx="4840287" cy="2603500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0"/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</p:txBody>
      </p:sp>
      <p:pic>
        <p:nvPicPr>
          <p:cNvPr id="6" name="Picture 5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10F9F8B-628E-C0AF-AD63-EC96473D64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4837" y="5695954"/>
            <a:ext cx="1147163" cy="115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53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0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Blue_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10F9F8B-628E-C0AF-AD63-EC96473D64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4837" y="5695954"/>
            <a:ext cx="1147163" cy="1152524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931D72B-5F67-D82C-EC1A-F61FD0EDD38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18570" y="1979600"/>
            <a:ext cx="8354860" cy="2719239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CA" sz="3000" b="0" i="0" smtClean="0">
                <a:solidFill>
                  <a:srgbClr val="00B0F0"/>
                </a:solidFill>
                <a:effectLst/>
                <a:latin typeface="Titill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</a:t>
            </a:r>
            <a:br>
              <a:rPr lang="en-US" dirty="0"/>
            </a:br>
            <a:r>
              <a:rPr lang="en-US" dirty="0"/>
              <a:t>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 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695EDD78-7D69-BE36-AFA9-9717B8E6AB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18570" y="4717874"/>
            <a:ext cx="3865563" cy="382447"/>
          </a:xfrm>
        </p:spPr>
        <p:txBody>
          <a:bodyPr/>
          <a:lstStyle>
            <a:lvl1pPr algn="l">
              <a:buFontTx/>
              <a:buNone/>
              <a:defRPr sz="1800" b="1" i="0">
                <a:solidFill>
                  <a:srgbClr val="0070C0"/>
                </a:solidFill>
                <a:latin typeface="Titillium" pitchFamily="2" charset="77"/>
              </a:defRPr>
            </a:lvl1pPr>
            <a:lvl2pPr algn="ctr">
              <a:buFontTx/>
              <a:buNone/>
              <a:defRPr/>
            </a:lvl2pPr>
            <a:lvl3pPr algn="ctr">
              <a:buFontTx/>
              <a:buNone/>
              <a:defRPr/>
            </a:lvl3pPr>
            <a:lvl4pPr algn="ctr">
              <a:buFontTx/>
              <a:buNone/>
              <a:defRPr/>
            </a:lvl4pPr>
            <a:lvl5pPr algn="ctr">
              <a:buFontTx/>
              <a:buNone/>
              <a:defRPr/>
            </a:lvl5pPr>
          </a:lstStyle>
          <a:p>
            <a:pPr lvl="0"/>
            <a:r>
              <a:rPr lang="en-US" dirty="0"/>
              <a:t>— Name </a:t>
            </a:r>
            <a:r>
              <a:rPr lang="en-US" dirty="0" err="1"/>
              <a:t>Lastname</a:t>
            </a:r>
            <a:r>
              <a:rPr lang="en-US" dirty="0"/>
              <a:t>, Title</a:t>
            </a:r>
          </a:p>
        </p:txBody>
      </p:sp>
    </p:spTree>
    <p:extLst>
      <p:ext uri="{BB962C8B-B14F-4D97-AF65-F5344CB8AC3E}">
        <p14:creationId xmlns:p14="http://schemas.microsoft.com/office/powerpoint/2010/main" val="2801482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02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Some_Pixel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10F9F8B-628E-C0AF-AD63-EC96473D64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4837" y="5695954"/>
            <a:ext cx="1147163" cy="1152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A12E29-A8E2-AC2F-C1C1-A2F7EA2872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652758"/>
            <a:ext cx="8612187" cy="109550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CA" sz="3000" spc="150" baseline="0" smtClean="0">
                <a:solidFill>
                  <a:srgbClr val="00B0F0"/>
                </a:solidFill>
                <a:effectLst/>
                <a:latin typeface="Titillium WebBlack" pitchFamily="2" charset="77"/>
              </a:defRPr>
            </a:lvl1pPr>
          </a:lstStyle>
          <a:p>
            <a:r>
              <a:rPr lang="en-US" dirty="0"/>
              <a:t>MAIN TITLE GOES HERE.</a:t>
            </a:r>
            <a:br>
              <a:rPr lang="en-US" dirty="0"/>
            </a:br>
            <a:r>
              <a:rPr lang="en-US" dirty="0"/>
              <a:t>THERE IS SPACE FOR TWO LINES.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7030C825-72F7-5611-9437-C8DB2CAEA4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4713" y="2821757"/>
            <a:ext cx="4840287" cy="2603500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A2D0925D-487C-F716-D7C9-25046D1927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8113" y="2821757"/>
            <a:ext cx="4840287" cy="2603500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0"/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2EFBABE-976A-3572-F58D-61DA819ABD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4712" y="1991323"/>
            <a:ext cx="6440487" cy="58737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This is the space for an intro paragraph or subheading:</a:t>
            </a:r>
          </a:p>
        </p:txBody>
      </p:sp>
    </p:spTree>
    <p:extLst>
      <p:ext uri="{BB962C8B-B14F-4D97-AF65-F5344CB8AC3E}">
        <p14:creationId xmlns:p14="http://schemas.microsoft.com/office/powerpoint/2010/main" val="14584469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02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_Some_Pixel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10F9F8B-628E-C0AF-AD63-EC96473D64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4837" y="5695954"/>
            <a:ext cx="1147163" cy="1152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A12E29-A8E2-AC2F-C1C1-A2F7EA2872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652758"/>
            <a:ext cx="8612187" cy="109550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CA" sz="3000" spc="150" baseline="0" smtClean="0">
                <a:solidFill>
                  <a:srgbClr val="00B0F0"/>
                </a:solidFill>
                <a:effectLst/>
                <a:latin typeface="Titillium WebBlack" pitchFamily="2" charset="77"/>
              </a:defRPr>
            </a:lvl1pPr>
          </a:lstStyle>
          <a:p>
            <a:r>
              <a:rPr lang="en-US" dirty="0"/>
              <a:t>MAIN TITLE GOES HERE.</a:t>
            </a:r>
            <a:br>
              <a:rPr lang="en-US" dirty="0"/>
            </a:br>
            <a:r>
              <a:rPr lang="en-US" dirty="0"/>
              <a:t>THERE IS SPACE FOR TWO LINES.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7030C825-72F7-5611-9437-C8DB2CAEA4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4713" y="2821757"/>
            <a:ext cx="4840287" cy="2603500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A2D0925D-487C-F716-D7C9-25046D1927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8113" y="2821757"/>
            <a:ext cx="4840287" cy="2603500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 b="0" i="0">
                <a:latin typeface="Titillium Web" pitchFamily="2" charset="77"/>
              </a:defRPr>
            </a:lvl2pPr>
            <a:lvl3pPr>
              <a:defRPr sz="1400" b="0" i="0">
                <a:latin typeface="Titillium Web" pitchFamily="2" charset="77"/>
              </a:defRPr>
            </a:lvl3pPr>
            <a:lvl4pPr>
              <a:defRPr sz="1400" b="0" i="0">
                <a:latin typeface="Titillium Web" pitchFamily="2" charset="77"/>
              </a:defRPr>
            </a:lvl4pPr>
            <a:lvl5pPr>
              <a:defRPr sz="1400" b="0" i="0">
                <a:latin typeface="Titillium Web" pitchFamily="2" charset="77"/>
              </a:defRPr>
            </a:lvl5pPr>
          </a:lstStyle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0"/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perspiciatis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iste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natus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error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accusantium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doloremque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laudantium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0"/>
            <a:endParaRPr lang="en-CA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2EFBABE-976A-3572-F58D-61DA819ABD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4712" y="1991323"/>
            <a:ext cx="6440487" cy="58737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This is the space for an intro paragraph or subheading:</a:t>
            </a:r>
          </a:p>
        </p:txBody>
      </p:sp>
    </p:spTree>
    <p:extLst>
      <p:ext uri="{BB962C8B-B14F-4D97-AF65-F5344CB8AC3E}">
        <p14:creationId xmlns:p14="http://schemas.microsoft.com/office/powerpoint/2010/main" val="1724782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02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A2C75765-51FB-C1B1-17A5-CFB858B8E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3805585"/>
            <a:ext cx="4590172" cy="1065930"/>
          </a:xfrm>
        </p:spPr>
        <p:txBody>
          <a:bodyPr tIns="0" rIns="90000">
            <a:noAutofit/>
          </a:bodyPr>
          <a:lstStyle>
            <a:lvl1pPr marL="0" indent="0">
              <a:buNone/>
              <a:defRPr lang="en-CA" sz="2000" b="1" i="0" kern="1300" spc="0" baseline="0" smtClean="0">
                <a:solidFill>
                  <a:schemeClr val="bg1"/>
                </a:solidFill>
                <a:effectLst/>
                <a:latin typeface="Titillium Web SemiBold" pitchFamily="2" charset="77"/>
              </a:defRPr>
            </a:lvl1pPr>
            <a:lvl2pPr marL="4572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2pPr>
            <a:lvl3pPr marL="9144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3pPr>
            <a:lvl4pPr marL="13716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4pPr>
            <a:lvl5pPr marL="18288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5pPr>
          </a:lstStyle>
          <a:p>
            <a:pPr lvl="0"/>
            <a:r>
              <a:rPr lang="en-US" dirty="0"/>
              <a:t>#</a:t>
            </a:r>
            <a:r>
              <a:rPr lang="en-US" dirty="0" err="1"/>
              <a:t>HashtagGoesHere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27E48E-C60D-1219-E110-4601A02252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1936709"/>
            <a:ext cx="4590172" cy="1658916"/>
          </a:xfrm>
          <a:prstGeom prst="rect">
            <a:avLst/>
          </a:prstGeom>
        </p:spPr>
        <p:txBody>
          <a:bodyPr wrap="square" tIns="0" bIns="0" anchor="b" anchorCtr="0">
            <a:spAutoFit/>
          </a:bodyPr>
          <a:lstStyle>
            <a:lvl1pPr>
              <a:lnSpc>
                <a:spcPct val="80000"/>
              </a:lnSpc>
              <a:defRPr sz="4400" b="1" i="0" spc="150" baseline="0">
                <a:solidFill>
                  <a:schemeClr val="bg1"/>
                </a:solidFill>
                <a:latin typeface="Titillium WebBlack" pitchFamily="2" charset="77"/>
              </a:defRPr>
            </a:lvl1pPr>
          </a:lstStyle>
          <a:p>
            <a:r>
              <a:rPr lang="en-US" dirty="0"/>
              <a:t>CLOSING STATEMENT OR THANK YOU.</a:t>
            </a:r>
          </a:p>
        </p:txBody>
      </p:sp>
    </p:spTree>
    <p:extLst>
      <p:ext uri="{BB962C8B-B14F-4D97-AF65-F5344CB8AC3E}">
        <p14:creationId xmlns:p14="http://schemas.microsoft.com/office/powerpoint/2010/main" val="38399612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_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EF34F67-6D5F-1A67-9980-7DCAE8362D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4712" y="3283071"/>
            <a:ext cx="8624289" cy="1065930"/>
          </a:xfrm>
        </p:spPr>
        <p:txBody>
          <a:bodyPr tIns="0" rIns="90000">
            <a:noAutofit/>
          </a:bodyPr>
          <a:lstStyle>
            <a:lvl1pPr marL="0" indent="0">
              <a:buNone/>
              <a:defRPr lang="en-CA" sz="2000" b="1" i="0" kern="1300" spc="0" baseline="0" smtClean="0">
                <a:solidFill>
                  <a:schemeClr val="accent4"/>
                </a:solidFill>
                <a:effectLst/>
                <a:latin typeface="Titillium Web SemiBold" pitchFamily="2" charset="77"/>
              </a:defRPr>
            </a:lvl1pPr>
            <a:lvl2pPr marL="4572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2pPr>
            <a:lvl3pPr marL="9144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3pPr>
            <a:lvl4pPr marL="13716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4pPr>
            <a:lvl5pPr marL="18288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5pPr>
          </a:lstStyle>
          <a:p>
            <a:pPr lvl="0"/>
            <a:r>
              <a:rPr lang="en-US" dirty="0"/>
              <a:t>#</a:t>
            </a:r>
            <a:r>
              <a:rPr lang="en-US" dirty="0" err="1"/>
              <a:t>HashtagGoesHere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23442F6-33E2-D590-4320-2725729FB3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2" y="1955882"/>
            <a:ext cx="6634125" cy="1117229"/>
          </a:xfrm>
          <a:prstGeom prst="rect">
            <a:avLst/>
          </a:prstGeom>
        </p:spPr>
        <p:txBody>
          <a:bodyPr wrap="square" tIns="0" bIns="0" anchor="b" anchorCtr="0">
            <a:spAutoFit/>
          </a:bodyPr>
          <a:lstStyle>
            <a:lvl1pPr>
              <a:lnSpc>
                <a:spcPct val="80000"/>
              </a:lnSpc>
              <a:defRPr sz="4400" b="1" i="0" spc="150" baseline="0">
                <a:solidFill>
                  <a:schemeClr val="bg1"/>
                </a:solidFill>
                <a:latin typeface="Titillium WebBlack" pitchFamily="2" charset="77"/>
              </a:defRPr>
            </a:lvl1pPr>
          </a:lstStyle>
          <a:p>
            <a:r>
              <a:rPr lang="en-US" dirty="0"/>
              <a:t>CLOSING STATEMENT OR THANK YOU.</a:t>
            </a:r>
          </a:p>
        </p:txBody>
      </p:sp>
    </p:spTree>
    <p:extLst>
      <p:ext uri="{BB962C8B-B14F-4D97-AF65-F5344CB8AC3E}">
        <p14:creationId xmlns:p14="http://schemas.microsoft.com/office/powerpoint/2010/main" val="2448693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51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FF673-346C-7A41-B48C-97692A829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144BCA-928D-7C48-9A88-272B905A9E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890867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4FAFB-51DB-7E48-8CBB-5C57EF7BF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96284-C440-FA4E-9F55-DA30181D5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63435-0486-504F-ACBE-D80FA4A1B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82E4-9C8B-B64B-AEA7-DC6AE27C5428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9289E-1F35-4A49-B38E-5AA7B0810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753A0-D5A8-3A4D-9EFE-D7AFE24C1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97C10-73F6-1D49-8315-C58F80305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1791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5C20D-8D8D-0748-A0DD-890045A05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51932-1CCD-5D44-8D34-CC038799B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93672-DFB6-E747-8985-430CE6A75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82E4-9C8B-B64B-AEA7-DC6AE27C5428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69D1D-2E97-C042-B465-FF00D967A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34241-1568-6940-AA63-E77C93003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97C10-73F6-1D49-8315-C58F80305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7451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AFD26-700B-C84B-ACA4-619E6E1D8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E86AF-F526-324A-88ED-B14BAF9A19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E4F4B7-2847-DC4E-810B-6179617B0E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2F4952-E4B2-D441-94AD-BDF48190B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82E4-9C8B-B64B-AEA7-DC6AE27C5428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68FA58-23FC-C248-9261-3043439FB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3F98D-E784-C340-B25D-5E6EEA793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97C10-73F6-1D49-8315-C58F80305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68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95ED189C-4E6A-4715-88A0-8968EF578F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01828" y="0"/>
            <a:ext cx="4070219" cy="6857999"/>
          </a:xfrm>
        </p:spPr>
        <p:txBody>
          <a:bodyPr tIns="0" rIns="90000" anchor="ctr" anchorCtr="0">
            <a:noAutofit/>
          </a:bodyPr>
          <a:lstStyle>
            <a:lvl1pPr marL="0" indent="0">
              <a:buNone/>
              <a:defRPr lang="en-CA" sz="2400" b="0" i="0" kern="1300" spc="0" baseline="0" smtClean="0">
                <a:solidFill>
                  <a:schemeClr val="bg1"/>
                </a:solidFill>
                <a:effectLst/>
                <a:latin typeface="Titillium Web SemiBold" pitchFamily="2" charset="77"/>
              </a:defRPr>
            </a:lvl1pPr>
            <a:lvl2pPr marL="4572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2pPr>
            <a:lvl3pPr marL="9144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3pPr>
            <a:lvl4pPr marL="13716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4pPr>
            <a:lvl5pPr marL="1828800" indent="0">
              <a:buNone/>
              <a:defRPr sz="2000" b="1" i="0">
                <a:solidFill>
                  <a:schemeClr val="bg1"/>
                </a:solidFill>
                <a:latin typeface="Titillium Web" pitchFamily="2" charset="77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the space for an </a:t>
            </a:r>
            <a:br>
              <a:rPr lang="en-US" dirty="0"/>
            </a:br>
            <a:r>
              <a:rPr lang="en-US" dirty="0"/>
              <a:t>intro statement.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labir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.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A8C1E4D8-25E1-D437-5EE2-6D19580153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8" y="5845631"/>
            <a:ext cx="986141" cy="101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8645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89186-6A9D-E340-B7B7-3931FF947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F9493F-DCFC-0B4A-8F96-AC2749C11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486397-B631-2442-A97B-734BB1F0C2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B478E0-AB7D-2C49-A443-C788C59820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F0DDD4-5559-3347-9667-F3DDBF4241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148B91-2B67-9247-9685-178BEF44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82E4-9C8B-B64B-AEA7-DC6AE27C5428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69EF94-C105-6C46-A54F-7B848A01E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CBD4F7-C882-D54F-8C66-A23C71AEA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97C10-73F6-1D49-8315-C58F80305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861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1ED2B-1A09-064A-8B1A-3165A088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AE2404-5F8A-464C-89D8-2B5F7662F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82E4-9C8B-B64B-AEA7-DC6AE27C5428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EF7060-5B91-C140-B582-B3676CE4B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4D1E6E-9F5F-6747-B078-D031CA89A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97C10-73F6-1D49-8315-C58F80305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1057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EEAA1A-321A-F04F-AAF2-022527DB5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82E4-9C8B-B64B-AEA7-DC6AE27C5428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97BE28-3CE6-7043-992B-C3BD0506B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33AB0-9F07-5742-AEAD-96BA5CAE7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97C10-73F6-1D49-8315-C58F80305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5602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DE483-3578-A24C-B152-B507E32C9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FC01C-D583-7E41-8DDB-52278F2EF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8E59B4-C279-724F-A46F-720B76BDA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E75EC5-510C-9149-8849-385D808DC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82E4-9C8B-B64B-AEA7-DC6AE27C5428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A0D928-C9A8-DE4C-865C-BA1A7F7B4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E07B92-213C-8740-A920-22AD1D668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97C10-73F6-1D49-8315-C58F80305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0367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0B8B9-669C-6947-9BC8-0E8DFE788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DDB2CB-77B0-9C47-A21D-46F85B754B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D9FAD2-72E1-5A44-94FA-60C661CA13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3EDE40-0F1A-AE45-8F1B-95DA07C7A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82E4-9C8B-B64B-AEA7-DC6AE27C5428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A7616-3C36-5E4C-9363-260C964B7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660064-B212-7243-8461-8118CDE06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97C10-73F6-1D49-8315-C58F80305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011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7955C-E180-7E43-9D61-4700DF08B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F44BF1-E59A-B04F-A484-E6327FF8F8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9C7007-0931-AF4E-ADF1-E89A9731B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82E4-9C8B-B64B-AEA7-DC6AE27C5428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A678D-D8E3-6A4A-A5B1-DB6B49B04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1774C-6B44-4440-A460-AE2C87FF8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97C10-73F6-1D49-8315-C58F80305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4259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6858CF-DFF4-9C4A-A7E4-BC68D3CE4F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98D3BC-627E-F046-9D63-71E425A261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89DC4-370F-C047-90B0-635B18645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82E4-9C8B-B64B-AEA7-DC6AE27C5428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5DFD3-B14B-5140-AF2A-9346DBF27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7D63B-E370-FD40-B527-5E4789D94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97C10-73F6-1D49-8315-C58F80305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99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Whi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305FF-135D-E343-B140-770437B3E39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74713" y="1806462"/>
            <a:ext cx="6703269" cy="2719239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CA" sz="3000" b="0" i="0" smtClean="0">
                <a:solidFill>
                  <a:srgbClr val="00B0F0"/>
                </a:solidFill>
                <a:effectLst/>
                <a:latin typeface="Titill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“Insert pull out quote”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04E121D-07F7-8542-B3A8-72F43976A7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4713" y="4698839"/>
            <a:ext cx="3865563" cy="382447"/>
          </a:xfrm>
        </p:spPr>
        <p:txBody>
          <a:bodyPr/>
          <a:lstStyle>
            <a:lvl1pPr algn="l">
              <a:buFontTx/>
              <a:buNone/>
              <a:defRPr sz="1800" b="1" i="0">
                <a:solidFill>
                  <a:srgbClr val="0070C0"/>
                </a:solidFill>
                <a:latin typeface="Titillium" pitchFamily="2" charset="77"/>
              </a:defRPr>
            </a:lvl1pPr>
            <a:lvl2pPr algn="ctr">
              <a:buFontTx/>
              <a:buNone/>
              <a:defRPr/>
            </a:lvl2pPr>
            <a:lvl3pPr algn="ctr">
              <a:buFontTx/>
              <a:buNone/>
              <a:defRPr/>
            </a:lvl3pPr>
            <a:lvl4pPr algn="ctr">
              <a:buFontTx/>
              <a:buNone/>
              <a:defRPr/>
            </a:lvl4pPr>
            <a:lvl5pPr algn="ctr">
              <a:buFontTx/>
              <a:buNone/>
              <a:defRPr/>
            </a:lvl5pPr>
          </a:lstStyle>
          <a:p>
            <a:pPr lvl="0"/>
            <a:r>
              <a:rPr lang="en-US" dirty="0"/>
              <a:t>— Name </a:t>
            </a:r>
            <a:r>
              <a:rPr lang="en-US" dirty="0" err="1"/>
              <a:t>Lastname</a:t>
            </a:r>
            <a:r>
              <a:rPr lang="en-US" dirty="0"/>
              <a:t>, Title</a:t>
            </a: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E412A97D-75AA-5203-439D-2807820727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05476"/>
            <a:ext cx="1232932" cy="115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4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Light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305FF-135D-E343-B140-770437B3E39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74713" y="1806462"/>
            <a:ext cx="6703269" cy="2719239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CA" sz="3000" b="0" i="0" smtClean="0">
                <a:solidFill>
                  <a:schemeClr val="bg1"/>
                </a:solidFill>
                <a:effectLst/>
                <a:latin typeface="Titill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“Insert pull out quote”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04E121D-07F7-8542-B3A8-72F43976A7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4713" y="4698839"/>
            <a:ext cx="3865563" cy="382447"/>
          </a:xfrm>
        </p:spPr>
        <p:txBody>
          <a:bodyPr/>
          <a:lstStyle>
            <a:lvl1pPr algn="l">
              <a:buFontTx/>
              <a:buNone/>
              <a:defRPr sz="1800" b="1" i="0">
                <a:solidFill>
                  <a:schemeClr val="bg1"/>
                </a:solidFill>
                <a:latin typeface="Titillium" pitchFamily="2" charset="77"/>
              </a:defRPr>
            </a:lvl1pPr>
            <a:lvl2pPr algn="ctr">
              <a:buFontTx/>
              <a:buNone/>
              <a:defRPr/>
            </a:lvl2pPr>
            <a:lvl3pPr algn="ctr">
              <a:buFontTx/>
              <a:buNone/>
              <a:defRPr/>
            </a:lvl3pPr>
            <a:lvl4pPr algn="ctr">
              <a:buFontTx/>
              <a:buNone/>
              <a:defRPr/>
            </a:lvl4pPr>
            <a:lvl5pPr algn="ctr">
              <a:buFontTx/>
              <a:buNone/>
              <a:defRPr/>
            </a:lvl5pPr>
          </a:lstStyle>
          <a:p>
            <a:pPr lvl="0"/>
            <a:r>
              <a:rPr lang="en-US" dirty="0"/>
              <a:t>— Name </a:t>
            </a:r>
            <a:r>
              <a:rPr lang="en-US" dirty="0" err="1"/>
              <a:t>Lastname</a:t>
            </a:r>
            <a:r>
              <a:rPr lang="en-US" dirty="0"/>
              <a:t>, Title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6E34844F-6792-6099-2589-4D1966954F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45629"/>
            <a:ext cx="1012370" cy="101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6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89FB8FA8-8EC0-02EB-C16E-2BB09259BB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45629"/>
            <a:ext cx="1012370" cy="101237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CB819C1-0224-EB5B-0DD9-0E9288F18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45629"/>
            <a:ext cx="1012370" cy="1012370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C986DA49-A7DD-6A18-8E59-4AE221B7D9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04" y="5845629"/>
            <a:ext cx="1012370" cy="101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63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1D0DEA96-F787-9A6D-4803-552E7B0618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8" y="5845631"/>
            <a:ext cx="986141" cy="1012369"/>
          </a:xfrm>
          <a:prstGeom prst="rect">
            <a:avLst/>
          </a:prstGeom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F089D477-871C-D9BC-AE70-B4F7F1D40B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9" y="5845630"/>
            <a:ext cx="986141" cy="101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15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 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ACF1E7E6-1E8F-7A12-6AA4-7154126FAE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8" y="5845631"/>
            <a:ext cx="986141" cy="1012369"/>
          </a:xfrm>
          <a:prstGeom prst="rect">
            <a:avLst/>
          </a:prstGeom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43EB1B9F-777D-F9B3-35EC-CE73F7F37F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7" y="5845631"/>
            <a:ext cx="986141" cy="101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988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Your Own Photo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ACF1E7E6-1E8F-7A12-6AA4-7154126FAE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8" y="5845631"/>
            <a:ext cx="986141" cy="1012369"/>
          </a:xfrm>
          <a:prstGeom prst="rect">
            <a:avLst/>
          </a:prstGeom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43EB1B9F-777D-F9B3-35EC-CE73F7F37F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7" y="5845631"/>
            <a:ext cx="986141" cy="1012369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12AB0BE-5EF9-E837-6B05-54772406FAD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21769"/>
            <a:ext cx="12192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PHOTO HERE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DA31D3BB-C136-1F31-8C20-D1A88AB368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5859" y="5845631"/>
            <a:ext cx="986141" cy="101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56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89B2A-C242-7442-81C5-6676D9A0C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5D832-E1EA-AB4D-A90C-A71A595595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382E4-9C8B-B64B-AEA7-DC6AE27C5428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E053C-EB30-3A4A-A523-46FFFECE20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197C10-73F6-1D49-8315-C58F80305FE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286B452F-84E6-8047-AEE4-DAE6920B1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B280-5D2A-9E49-AAD6-71B10C4F02E0}"/>
              </a:ext>
            </a:extLst>
          </p:cNvPr>
          <p:cNvSpPr txBox="1"/>
          <p:nvPr userDrawn="1"/>
        </p:nvSpPr>
        <p:spPr>
          <a:xfrm>
            <a:off x="-1728216" y="6583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684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71" r:id="rId2"/>
    <p:sldLayoutId id="2147483761" r:id="rId3"/>
    <p:sldLayoutId id="2147483664" r:id="rId4"/>
    <p:sldLayoutId id="2147483760" r:id="rId5"/>
    <p:sldLayoutId id="2147483738" r:id="rId6"/>
    <p:sldLayoutId id="2147483736" r:id="rId7"/>
    <p:sldLayoutId id="2147483752" r:id="rId8"/>
    <p:sldLayoutId id="2147483770" r:id="rId9"/>
    <p:sldLayoutId id="2147483735" r:id="rId10"/>
    <p:sldLayoutId id="2147483772" r:id="rId11"/>
    <p:sldLayoutId id="2147483739" r:id="rId12"/>
    <p:sldLayoutId id="2147483773" r:id="rId13"/>
    <p:sldLayoutId id="2147483764" r:id="rId14"/>
    <p:sldLayoutId id="2147483749" r:id="rId15"/>
    <p:sldLayoutId id="2147483769" r:id="rId16"/>
    <p:sldLayoutId id="2147483768" r:id="rId17"/>
    <p:sldLayoutId id="2147483747" r:id="rId18"/>
    <p:sldLayoutId id="2147483748" r:id="rId19"/>
    <p:sldLayoutId id="2147483740" r:id="rId20"/>
    <p:sldLayoutId id="2147483774" r:id="rId21"/>
    <p:sldLayoutId id="2147483775" r:id="rId22"/>
    <p:sldLayoutId id="2147483776" r:id="rId23"/>
    <p:sldLayoutId id="2147483741" r:id="rId24"/>
    <p:sldLayoutId id="2147483766" r:id="rId25"/>
    <p:sldLayoutId id="2147483713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88" r:id="rId33"/>
    <p:sldLayoutId id="2147483689" r:id="rId34"/>
    <p:sldLayoutId id="2147483690" r:id="rId35"/>
    <p:sldLayoutId id="2147483691" r:id="rId3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 cap="all" baseline="0">
          <a:solidFill>
            <a:schemeClr val="tx1"/>
          </a:solidFill>
          <a:latin typeface="Titillium WebBlack" pitchFamily="2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Titillium Web SemiBold" pitchFamily="2" charset="77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 spc="0" baseline="0">
          <a:solidFill>
            <a:schemeClr val="tx1"/>
          </a:solidFill>
          <a:latin typeface="Titillium Web" pitchFamily="2" charset="77"/>
          <a:ea typeface="+mn-ea"/>
          <a:cs typeface="+mn-cs"/>
        </a:defRPr>
      </a:lvl2pPr>
      <a:lvl3pPr marL="540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 spc="0" baseline="0">
          <a:solidFill>
            <a:schemeClr val="tx1"/>
          </a:solidFill>
          <a:latin typeface="Titillium Web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Titillium Web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Titillium Web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projectmanagementacademy.net/resources/blog/what-is-a-stakeholder-register/" TargetMode="Externa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tacticalprojectmanager.com/communication/communication-plan/" TargetMode="Externa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d.com/talks/amy_cuddy_your_body_language_shapes_who_you_are" TargetMode="Externa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acodez.in/12-best-software-development-methodologies-pros-cons/" TargetMode="Externa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ountaingoatsoftware.com/agile/user-stories" TargetMode="Externa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31FAB-8259-CCE2-B154-895D59A2A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1928565"/>
            <a:ext cx="7430191" cy="1096903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PROJ 216 Software Project Concepts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BF175-462C-D83E-0B32-380DF200AD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/>
              <a:t>Day 3</a:t>
            </a:r>
          </a:p>
        </p:txBody>
      </p:sp>
    </p:spTree>
    <p:extLst>
      <p:ext uri="{BB962C8B-B14F-4D97-AF65-F5344CB8AC3E}">
        <p14:creationId xmlns:p14="http://schemas.microsoft.com/office/powerpoint/2010/main" val="2983505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883" y="652758"/>
            <a:ext cx="8520544" cy="853924"/>
          </a:xfrm>
        </p:spPr>
        <p:txBody>
          <a:bodyPr>
            <a:normAutofit/>
          </a:bodyPr>
          <a:lstStyle/>
          <a:p>
            <a:r>
              <a:rPr lang="en-US" sz="4400" dirty="0"/>
              <a:t>Identifying Stakeholders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8282" y="1748264"/>
            <a:ext cx="9071263" cy="4569409"/>
          </a:xfrm>
        </p:spPr>
        <p:txBody>
          <a:bodyPr>
            <a:normAutofit fontScale="70000" lnSpcReduction="20000"/>
          </a:bodyPr>
          <a:lstStyle/>
          <a:p>
            <a:r>
              <a:rPr lang="en-US" sz="4400" dirty="0"/>
              <a:t>The ultimate goal of project management is to meet or exceed stakeholder needs and expectations, so you must first identify who your project stakeholders are</a:t>
            </a:r>
          </a:p>
          <a:p>
            <a:r>
              <a:rPr lang="en-US" sz="4400" dirty="0"/>
              <a:t>Two key outputs of this process include:</a:t>
            </a:r>
          </a:p>
          <a:p>
            <a:r>
              <a:rPr lang="en-US" sz="4400" b="1" dirty="0"/>
              <a:t>Stakeholder register</a:t>
            </a:r>
            <a:r>
              <a:rPr lang="en-US" sz="4400" dirty="0"/>
              <a:t>: a public document that includes details related to the identified project stakeholders </a:t>
            </a:r>
          </a:p>
          <a:p>
            <a:r>
              <a:rPr lang="en-US" sz="4400" b="1" dirty="0"/>
              <a:t>Stakeholder management strategy</a:t>
            </a:r>
            <a:r>
              <a:rPr lang="en-US" sz="4400" dirty="0"/>
              <a:t>: an approach to help increase the support of stakeholders throughout the project; often includes sensitive information</a:t>
            </a:r>
          </a:p>
        </p:txBody>
      </p:sp>
    </p:spTree>
    <p:extLst>
      <p:ext uri="{BB962C8B-B14F-4D97-AF65-F5344CB8AC3E}">
        <p14:creationId xmlns:p14="http://schemas.microsoft.com/office/powerpoint/2010/main" val="3032085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883" y="652758"/>
            <a:ext cx="8520544" cy="853924"/>
          </a:xfrm>
        </p:spPr>
        <p:txBody>
          <a:bodyPr>
            <a:normAutofit/>
          </a:bodyPr>
          <a:lstStyle/>
          <a:p>
            <a:r>
              <a:rPr lang="en-US" sz="4400" dirty="0"/>
              <a:t>Stakeholders Register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8282" y="1748265"/>
            <a:ext cx="8520545" cy="2782172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A document that identifies and classifies project stakeholders, including their involvement in the project (expectation) and influence level</a:t>
            </a:r>
          </a:p>
          <a:p>
            <a:r>
              <a:rPr lang="en-US" sz="3600" dirty="0">
                <a:hlinkClick r:id="rId2"/>
              </a:rPr>
              <a:t>https://projectmanagementacademy.net/resources/blog/what-is-a-stakeholder-register/</a:t>
            </a:r>
            <a:endParaRPr lang="en-US" sz="3600" dirty="0"/>
          </a:p>
          <a:p>
            <a:endParaRPr lang="en-US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8DF3C3-FE4A-4DDF-BC45-A4B59C0DF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745" y="4530437"/>
            <a:ext cx="9882677" cy="153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16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883" y="270164"/>
            <a:ext cx="8520544" cy="1236518"/>
          </a:xfrm>
        </p:spPr>
        <p:txBody>
          <a:bodyPr>
            <a:normAutofit/>
          </a:bodyPr>
          <a:lstStyle/>
          <a:p>
            <a:r>
              <a:rPr lang="en-US" sz="4400" dirty="0"/>
              <a:t>Communication Plan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8282" y="1748264"/>
            <a:ext cx="9071263" cy="4569409"/>
          </a:xfrm>
        </p:spPr>
        <p:txBody>
          <a:bodyPr>
            <a:normAutofit/>
          </a:bodyPr>
          <a:lstStyle/>
          <a:p>
            <a:r>
              <a:rPr lang="en-US" sz="2800" dirty="0"/>
              <a:t>Stakeholder communications requirements</a:t>
            </a:r>
          </a:p>
          <a:p>
            <a:r>
              <a:rPr lang="en-US" sz="2800" dirty="0"/>
              <a:t>Information to be communicated, including format, content, and level of detail</a:t>
            </a:r>
          </a:p>
          <a:p>
            <a:r>
              <a:rPr lang="en-US" sz="2800" dirty="0"/>
              <a:t>The people who will receive the information and who will produce it</a:t>
            </a:r>
          </a:p>
          <a:p>
            <a:r>
              <a:rPr lang="en-US" sz="2800" dirty="0"/>
              <a:t>Suggested methods or technologies for conveying the information</a:t>
            </a:r>
          </a:p>
        </p:txBody>
      </p:sp>
    </p:spTree>
    <p:extLst>
      <p:ext uri="{BB962C8B-B14F-4D97-AF65-F5344CB8AC3E}">
        <p14:creationId xmlns:p14="http://schemas.microsoft.com/office/powerpoint/2010/main" val="3337651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883" y="270164"/>
            <a:ext cx="8520544" cy="1236518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Communication Plan Example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5975" y="5364301"/>
            <a:ext cx="9219043" cy="1036500"/>
          </a:xfrm>
        </p:spPr>
        <p:txBody>
          <a:bodyPr>
            <a:normAutofit/>
          </a:bodyPr>
          <a:lstStyle/>
          <a:p>
            <a:r>
              <a:rPr lang="en-US" sz="2800" dirty="0">
                <a:hlinkClick r:id="rId2"/>
              </a:rPr>
              <a:t>https://www.tacticalprojectmanager.com/communication/communication-plan/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9B6347-375A-42FF-A0E8-C59F8C412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75" y="1761258"/>
            <a:ext cx="9077614" cy="326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81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883" y="652758"/>
            <a:ext cx="8520544" cy="853924"/>
          </a:xfrm>
        </p:spPr>
        <p:txBody>
          <a:bodyPr>
            <a:normAutofit/>
          </a:bodyPr>
          <a:lstStyle/>
          <a:p>
            <a:r>
              <a:rPr lang="en-US" sz="4400" dirty="0"/>
              <a:t>Reporting performance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8282" y="1748264"/>
            <a:ext cx="9071263" cy="4569409"/>
          </a:xfrm>
        </p:spPr>
        <p:txBody>
          <a:bodyPr>
            <a:normAutofit fontScale="77500" lnSpcReduction="20000"/>
          </a:bodyPr>
          <a:lstStyle/>
          <a:p>
            <a:r>
              <a:rPr lang="en-US" sz="4400" dirty="0"/>
              <a:t>Performance reporting keeps stakeholders informed about how resources are being used to achieve project objectives:</a:t>
            </a:r>
          </a:p>
          <a:p>
            <a:r>
              <a:rPr lang="en-US" sz="4400" b="1" dirty="0"/>
              <a:t>Status reports </a:t>
            </a:r>
            <a:r>
              <a:rPr lang="en-US" sz="4400" dirty="0"/>
              <a:t>describe where the project stands at a specific point in time</a:t>
            </a:r>
          </a:p>
          <a:p>
            <a:r>
              <a:rPr lang="en-US" sz="4400" b="1" dirty="0"/>
              <a:t>Progress reports </a:t>
            </a:r>
            <a:r>
              <a:rPr lang="en-US" sz="4400" dirty="0"/>
              <a:t>describe what the project team has accomplished during a certain period of time</a:t>
            </a:r>
          </a:p>
          <a:p>
            <a:r>
              <a:rPr lang="en-US" sz="4400" b="1" dirty="0"/>
              <a:t>Forecasts</a:t>
            </a:r>
            <a:r>
              <a:rPr lang="en-US" sz="4400" dirty="0"/>
              <a:t> predict future project status and progress based on past information and trends</a:t>
            </a:r>
          </a:p>
        </p:txBody>
      </p:sp>
    </p:spTree>
    <p:extLst>
      <p:ext uri="{BB962C8B-B14F-4D97-AF65-F5344CB8AC3E}">
        <p14:creationId xmlns:p14="http://schemas.microsoft.com/office/powerpoint/2010/main" val="3884876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6164" y="652758"/>
            <a:ext cx="9071263" cy="853924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Effective technical presentations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8282" y="1748264"/>
            <a:ext cx="9071263" cy="4569409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002060"/>
                </a:solidFill>
              </a:rPr>
              <a:t>What are your tips  for delivering effective technical presentations? Share your ideas</a:t>
            </a:r>
          </a:p>
          <a:p>
            <a:endParaRPr lang="en-US" sz="3000" dirty="0"/>
          </a:p>
          <a:p>
            <a:r>
              <a:rPr lang="en-US" sz="3000" dirty="0"/>
              <a:t>Your body language affects not only your audience but also yourself: </a:t>
            </a:r>
          </a:p>
          <a:p>
            <a:pPr marL="0" indent="0">
              <a:buNone/>
            </a:pPr>
            <a:r>
              <a:rPr lang="en-US" sz="3000" dirty="0">
                <a:hlinkClick r:id="rId2"/>
              </a:rPr>
              <a:t>http://www.ted.com/talks/amy_cuddy_your_body_language_shapes_who_you_are</a:t>
            </a:r>
            <a:endParaRPr lang="en-US" sz="3000" dirty="0"/>
          </a:p>
          <a:p>
            <a:pPr marL="0" indent="0">
              <a:buNone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336186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6164" y="249382"/>
            <a:ext cx="9071263" cy="1257300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Software Development Lice Cycle (SDLC)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5483" y="1527464"/>
            <a:ext cx="8136081" cy="5174673"/>
          </a:xfrm>
        </p:spPr>
        <p:txBody>
          <a:bodyPr>
            <a:normAutofit fontScale="62500" lnSpcReduction="20000"/>
          </a:bodyPr>
          <a:lstStyle/>
          <a:p>
            <a:r>
              <a:rPr lang="en-US" sz="4400" dirty="0"/>
              <a:t>Analysis</a:t>
            </a:r>
          </a:p>
          <a:p>
            <a:pPr lvl="2"/>
            <a:r>
              <a:rPr lang="en-US" sz="4400" dirty="0"/>
              <a:t>Feasibility study</a:t>
            </a:r>
          </a:p>
          <a:p>
            <a:pPr lvl="2"/>
            <a:r>
              <a:rPr lang="en-US" sz="4400" dirty="0"/>
              <a:t>Analysis of the current system</a:t>
            </a:r>
          </a:p>
          <a:p>
            <a:pPr lvl="2"/>
            <a:r>
              <a:rPr lang="en-US" sz="4400" dirty="0"/>
              <a:t>Analysis of user requirements </a:t>
            </a:r>
          </a:p>
          <a:p>
            <a:pPr lvl="2"/>
            <a:r>
              <a:rPr lang="en-US" sz="4400" dirty="0"/>
              <a:t>Selection of a solution approach</a:t>
            </a:r>
          </a:p>
          <a:p>
            <a:pPr lvl="2"/>
            <a:r>
              <a:rPr lang="en-US" sz="4400" dirty="0"/>
              <a:t>Hardware and software acquisition</a:t>
            </a:r>
          </a:p>
          <a:p>
            <a:r>
              <a:rPr lang="en-US" sz="4400" dirty="0"/>
              <a:t>Design</a:t>
            </a:r>
          </a:p>
          <a:p>
            <a:pPr lvl="2"/>
            <a:r>
              <a:rPr lang="en-US" sz="4400" dirty="0"/>
              <a:t>Detailed Design</a:t>
            </a:r>
          </a:p>
          <a:p>
            <a:r>
              <a:rPr lang="en-US" sz="4400" dirty="0"/>
              <a:t>Implementation</a:t>
            </a:r>
          </a:p>
          <a:p>
            <a:pPr lvl="2"/>
            <a:r>
              <a:rPr lang="en-US" sz="4400" dirty="0"/>
              <a:t>Writing code, testing, integrating</a:t>
            </a:r>
          </a:p>
          <a:p>
            <a:pPr lvl="2"/>
            <a:r>
              <a:rPr lang="en-US" sz="4400" dirty="0"/>
              <a:t>Deployment</a:t>
            </a:r>
          </a:p>
          <a:p>
            <a:r>
              <a:rPr lang="en-US" sz="4400" dirty="0"/>
              <a:t>Maintenance</a:t>
            </a:r>
          </a:p>
          <a:p>
            <a:pPr lvl="2"/>
            <a:r>
              <a:rPr lang="en-US" sz="4400" dirty="0"/>
              <a:t>Making changes, fixing bugs</a:t>
            </a:r>
          </a:p>
        </p:txBody>
      </p:sp>
    </p:spTree>
    <p:extLst>
      <p:ext uri="{BB962C8B-B14F-4D97-AF65-F5344CB8AC3E}">
        <p14:creationId xmlns:p14="http://schemas.microsoft.com/office/powerpoint/2010/main" val="1795128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6164" y="249382"/>
            <a:ext cx="9071263" cy="1257300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Software Development Methodologies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5483" y="1527464"/>
            <a:ext cx="8136081" cy="5174673"/>
          </a:xfrm>
        </p:spPr>
        <p:txBody>
          <a:bodyPr>
            <a:normAutofit/>
          </a:bodyPr>
          <a:lstStyle/>
          <a:p>
            <a:r>
              <a:rPr lang="en-US" sz="2800" dirty="0">
                <a:hlinkClick r:id="rId2"/>
              </a:rPr>
              <a:t>https://acodez.in/12-best-software-development-methodologies-pros-cons/</a:t>
            </a:r>
            <a:endParaRPr lang="en-US" sz="2800" dirty="0"/>
          </a:p>
          <a:p>
            <a:r>
              <a:rPr lang="en-US" sz="2800" dirty="0"/>
              <a:t>Structured Design</a:t>
            </a:r>
          </a:p>
          <a:p>
            <a:pPr lvl="2"/>
            <a:r>
              <a:rPr lang="en-US" sz="2800" dirty="0"/>
              <a:t>Waterfall Development</a:t>
            </a:r>
          </a:p>
          <a:p>
            <a:pPr lvl="2"/>
            <a:r>
              <a:rPr lang="en-US" sz="2800" dirty="0"/>
              <a:t>Parallel Development</a:t>
            </a:r>
          </a:p>
          <a:p>
            <a:r>
              <a:rPr lang="en-US" sz="2800" dirty="0"/>
              <a:t>Rapid Application Development</a:t>
            </a:r>
          </a:p>
          <a:p>
            <a:pPr lvl="2"/>
            <a:r>
              <a:rPr lang="en-US" sz="2800" dirty="0"/>
              <a:t>Phased Development</a:t>
            </a:r>
          </a:p>
          <a:p>
            <a:pPr lvl="2"/>
            <a:r>
              <a:rPr lang="en-US" sz="2800" dirty="0"/>
              <a:t>Prototyping</a:t>
            </a:r>
          </a:p>
          <a:p>
            <a:pPr lvl="2"/>
            <a:r>
              <a:rPr lang="en-US" sz="2800" dirty="0"/>
              <a:t>Throwaway Prototyping</a:t>
            </a:r>
          </a:p>
          <a:p>
            <a:r>
              <a:rPr lang="en-US" sz="2800" dirty="0"/>
              <a:t>Agile Development</a:t>
            </a:r>
          </a:p>
        </p:txBody>
      </p:sp>
    </p:spTree>
    <p:extLst>
      <p:ext uri="{BB962C8B-B14F-4D97-AF65-F5344CB8AC3E}">
        <p14:creationId xmlns:p14="http://schemas.microsoft.com/office/powerpoint/2010/main" val="3781401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6164" y="249382"/>
            <a:ext cx="9071263" cy="1257300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Software Development Methodologies – 30 minutes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5483" y="1527464"/>
            <a:ext cx="8136081" cy="5174673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In your project teams, research assigned software development methodology, and prepare a short presentation (5 minutes)</a:t>
            </a:r>
          </a:p>
          <a:p>
            <a:r>
              <a:rPr lang="en-US" sz="2800" dirty="0"/>
              <a:t>What is it? What are the pros and cons? When to use it? How does it compare with </a:t>
            </a:r>
            <a:r>
              <a:rPr lang="en-US" sz="2800"/>
              <a:t>other approaches?</a:t>
            </a:r>
            <a:endParaRPr lang="en-US" sz="2800" dirty="0"/>
          </a:p>
          <a:p>
            <a:pPr lvl="2"/>
            <a:r>
              <a:rPr lang="en-US" sz="2800" dirty="0"/>
              <a:t>Team 1: Waterfall</a:t>
            </a:r>
          </a:p>
          <a:p>
            <a:pPr lvl="2"/>
            <a:r>
              <a:rPr lang="en-US" sz="2800" dirty="0"/>
              <a:t>Team 2: Parallel</a:t>
            </a:r>
          </a:p>
          <a:p>
            <a:pPr lvl="2"/>
            <a:r>
              <a:rPr lang="en-US" sz="2800" dirty="0"/>
              <a:t>Team 3: Phased</a:t>
            </a:r>
          </a:p>
          <a:p>
            <a:pPr lvl="2"/>
            <a:r>
              <a:rPr lang="en-US" sz="2800" dirty="0"/>
              <a:t>Team 4: Prototyping</a:t>
            </a:r>
          </a:p>
          <a:p>
            <a:pPr lvl="2"/>
            <a:r>
              <a:rPr lang="en-US" sz="2800" dirty="0"/>
              <a:t>Team 5: Throwaway prototyping</a:t>
            </a:r>
          </a:p>
          <a:p>
            <a:pPr lvl="2"/>
            <a:r>
              <a:rPr lang="en-US" sz="2800" dirty="0"/>
              <a:t>Team 6, 7: Agile</a:t>
            </a:r>
          </a:p>
          <a:p>
            <a:r>
              <a:rPr lang="en-US" sz="2800" dirty="0"/>
              <a:t>Each group will deliver presentation to the rest of the class</a:t>
            </a:r>
          </a:p>
        </p:txBody>
      </p:sp>
    </p:spTree>
    <p:extLst>
      <p:ext uri="{BB962C8B-B14F-4D97-AF65-F5344CB8AC3E}">
        <p14:creationId xmlns:p14="http://schemas.microsoft.com/office/powerpoint/2010/main" val="31942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883" y="652758"/>
            <a:ext cx="8520544" cy="853924"/>
          </a:xfrm>
        </p:spPr>
        <p:txBody>
          <a:bodyPr>
            <a:normAutofit/>
          </a:bodyPr>
          <a:lstStyle/>
          <a:p>
            <a:r>
              <a:rPr lang="en-US" sz="4400" dirty="0"/>
              <a:t>User Stories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8282" y="1748264"/>
            <a:ext cx="9071263" cy="4569409"/>
          </a:xfrm>
        </p:spPr>
        <p:txBody>
          <a:bodyPr>
            <a:normAutofit fontScale="77500" lnSpcReduction="20000"/>
          </a:bodyPr>
          <a:lstStyle/>
          <a:p>
            <a:r>
              <a:rPr lang="en-US" sz="4400" b="1" dirty="0"/>
              <a:t>User stories </a:t>
            </a:r>
            <a:r>
              <a:rPr lang="en-US" sz="4400" dirty="0"/>
              <a:t>are part of Agile software development</a:t>
            </a:r>
          </a:p>
          <a:p>
            <a:r>
              <a:rPr lang="en-US" sz="4400" dirty="0"/>
              <a:t>Conversations about the desired functionality</a:t>
            </a:r>
          </a:p>
          <a:p>
            <a:r>
              <a:rPr lang="en-US" sz="4400" dirty="0"/>
              <a:t>A short, simple descriptions of a feature told from the perspective of a person who desires a new capability</a:t>
            </a:r>
          </a:p>
          <a:p>
            <a:r>
              <a:rPr lang="en-US" sz="4400" dirty="0">
                <a:hlinkClick r:id="rId2"/>
              </a:rPr>
              <a:t>https://www.mountaingoatsoftware.com/agile/user-stories</a:t>
            </a:r>
            <a:endParaRPr lang="en-US" sz="4400" dirty="0"/>
          </a:p>
          <a:p>
            <a:endParaRPr lang="en-US" sz="4400" dirty="0"/>
          </a:p>
          <a:p>
            <a:r>
              <a:rPr lang="en-US" sz="4400" dirty="0">
                <a:solidFill>
                  <a:srgbClr val="002060"/>
                </a:solidFill>
              </a:rPr>
              <a:t>User stories exercise – see separate file</a:t>
            </a:r>
          </a:p>
        </p:txBody>
      </p:sp>
    </p:spTree>
    <p:extLst>
      <p:ext uri="{BB962C8B-B14F-4D97-AF65-F5344CB8AC3E}">
        <p14:creationId xmlns:p14="http://schemas.microsoft.com/office/powerpoint/2010/main" val="1200375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CDEE1-392B-4792-C774-3022988BC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Topics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E6058FB-90FB-4E37-BABE-C720F82D41C0}"/>
              </a:ext>
            </a:extLst>
          </p:cNvPr>
          <p:cNvSpPr txBox="1">
            <a:spLocks/>
          </p:cNvSpPr>
          <p:nvPr/>
        </p:nvSpPr>
        <p:spPr>
          <a:xfrm>
            <a:off x="874713" y="2142279"/>
            <a:ext cx="5006542" cy="3780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4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  <a:ea typeface="+mn-ea"/>
                <a:cs typeface="+mn-cs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 spc="0" baseline="0">
                <a:solidFill>
                  <a:schemeClr val="tx1"/>
                </a:solidFill>
                <a:latin typeface="Titillium Web" pitchFamily="2" charset="77"/>
                <a:ea typeface="+mn-ea"/>
                <a:cs typeface="+mn-cs"/>
              </a:defRPr>
            </a:lvl2pPr>
            <a:lvl3pPr marL="540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 spc="0" baseline="0">
                <a:solidFill>
                  <a:schemeClr val="tx1"/>
                </a:solidFill>
                <a:latin typeface="Titillium Web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Titillium Web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Titillium Web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CA" sz="2800" dirty="0"/>
              <a:t>HR Resource and Communications Management</a:t>
            </a:r>
          </a:p>
          <a:p>
            <a:pPr marL="457200" indent="-457200"/>
            <a:r>
              <a:rPr lang="en-CA" sz="2800" dirty="0"/>
              <a:t>Software Development Methodologies</a:t>
            </a:r>
          </a:p>
          <a:p>
            <a:pPr marL="457200" indent="-457200"/>
            <a:r>
              <a:rPr lang="en-CA" sz="2800" dirty="0"/>
              <a:t>Agile Software Development</a:t>
            </a:r>
          </a:p>
          <a:p>
            <a:pPr marL="457200" indent="-457200"/>
            <a:r>
              <a:rPr lang="en-CA" sz="2800" dirty="0"/>
              <a:t>User Stories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140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2B7904-6893-E7DC-5B8E-5A72456EB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1434521"/>
            <a:ext cx="6634125" cy="1638590"/>
          </a:xfrm>
        </p:spPr>
        <p:txBody>
          <a:bodyPr/>
          <a:lstStyle/>
          <a:p>
            <a:r>
              <a:rPr lang="en-US" dirty="0"/>
              <a:t>Introducing Group Assignment 3 – User Stories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099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BC7878-3632-A606-E2B6-4A3C11CD44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“The P in PM is as much about ‘people management’ as it is about ‘project management’. 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78B9EE-C125-CDA5-003B-7CE1DFBC09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b="0" dirty="0"/>
              <a:t>—</a:t>
            </a:r>
            <a:r>
              <a:rPr lang="en-US" dirty="0"/>
              <a:t> Cornelius </a:t>
            </a:r>
            <a:r>
              <a:rPr lang="en-US" dirty="0" err="1"/>
              <a:t>Fichtner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302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390" y="652758"/>
            <a:ext cx="7480583" cy="1095506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Importance of HR Management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57136" y="1903289"/>
            <a:ext cx="8228727" cy="3780538"/>
          </a:xfrm>
        </p:spPr>
        <p:txBody>
          <a:bodyPr>
            <a:norm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itillium Web" pitchFamily="2" charset="77"/>
                <a:ea typeface="+mn-ea"/>
                <a:cs typeface="+mn-cs"/>
              </a:rPr>
              <a:t>People determine the success and failure of organizations and projects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itillium Web" pitchFamily="2" charset="77"/>
                <a:ea typeface="+mn-ea"/>
                <a:cs typeface="+mn-cs"/>
              </a:rPr>
              <a:t>In IT field, qualified people are hard to find and keep</a:t>
            </a:r>
          </a:p>
          <a:p>
            <a:pPr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itillium Web" pitchFamily="2" charset="77"/>
                <a:ea typeface="+mn-ea"/>
                <a:cs typeface="+mn-cs"/>
              </a:rPr>
              <a:t>Project human resource (HR) management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itillium Web" pitchFamily="2" charset="77"/>
                <a:ea typeface="+mn-ea"/>
                <a:cs typeface="+mn-cs"/>
              </a:rPr>
              <a:t>includes the processes required to make the most effective use of the people involved with a project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Titillium Web" pitchFamily="2" charset="77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508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390" y="652758"/>
            <a:ext cx="6971428" cy="1095506"/>
          </a:xfrm>
        </p:spPr>
        <p:txBody>
          <a:bodyPr>
            <a:normAutofit/>
          </a:bodyPr>
          <a:lstStyle/>
          <a:p>
            <a:r>
              <a:rPr lang="en-US" sz="4400" dirty="0"/>
              <a:t>Challenges of IT Jobs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02973" y="2007198"/>
            <a:ext cx="8780318" cy="3780538"/>
          </a:xfrm>
        </p:spPr>
        <p:txBody>
          <a:bodyPr>
            <a:normAutofit fontScale="77500" lnSpcReduction="20000"/>
          </a:bodyPr>
          <a:lstStyle/>
          <a:p>
            <a:r>
              <a:rPr lang="en-US" sz="4400" dirty="0"/>
              <a:t>Globalization</a:t>
            </a:r>
          </a:p>
          <a:p>
            <a:r>
              <a:rPr lang="en-US" sz="4400" dirty="0"/>
              <a:t>Retiring “baby boomer” generation</a:t>
            </a:r>
          </a:p>
          <a:p>
            <a:r>
              <a:rPr lang="en-US" sz="4400" dirty="0"/>
              <a:t>Excessive work hours</a:t>
            </a:r>
          </a:p>
          <a:p>
            <a:r>
              <a:rPr lang="en-US" sz="4400" dirty="0"/>
              <a:t>Gender imbalance</a:t>
            </a:r>
          </a:p>
          <a:p>
            <a:r>
              <a:rPr lang="en-US" sz="4400" dirty="0"/>
              <a:t>AI</a:t>
            </a:r>
          </a:p>
          <a:p>
            <a:endParaRPr lang="en-US" sz="4400" dirty="0"/>
          </a:p>
          <a:p>
            <a:r>
              <a:rPr lang="en-US" sz="4400" dirty="0">
                <a:solidFill>
                  <a:srgbClr val="002060"/>
                </a:solidFill>
              </a:rPr>
              <a:t>Any comments? Do you see any other problems?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041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390" y="652758"/>
            <a:ext cx="6971428" cy="1095506"/>
          </a:xfrm>
        </p:spPr>
        <p:txBody>
          <a:bodyPr>
            <a:normAutofit/>
          </a:bodyPr>
          <a:lstStyle/>
          <a:p>
            <a:r>
              <a:rPr lang="en-US" sz="4400" dirty="0"/>
              <a:t>HR Management Plan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96491" y="1934461"/>
            <a:ext cx="8780318" cy="3780538"/>
          </a:xfrm>
        </p:spPr>
        <p:txBody>
          <a:bodyPr>
            <a:normAutofit fontScale="77500" lnSpcReduction="20000"/>
          </a:bodyPr>
          <a:lstStyle/>
          <a:p>
            <a:r>
              <a:rPr lang="en-US" sz="4400" dirty="0"/>
              <a:t>Identifying and documenting project roles, responsibilities, and reporting relationships</a:t>
            </a:r>
          </a:p>
          <a:p>
            <a:r>
              <a:rPr lang="en-US" sz="4400" dirty="0"/>
              <a:t>Contents include:</a:t>
            </a:r>
          </a:p>
          <a:p>
            <a:pPr lvl="2"/>
            <a:r>
              <a:rPr lang="en-US" sz="4400" dirty="0"/>
              <a:t>Project organizational charts</a:t>
            </a:r>
          </a:p>
          <a:p>
            <a:pPr lvl="2"/>
            <a:r>
              <a:rPr lang="en-US" sz="4400" dirty="0"/>
              <a:t>Staffing management plan</a:t>
            </a:r>
          </a:p>
          <a:p>
            <a:pPr lvl="2"/>
            <a:r>
              <a:rPr lang="en-US" sz="4400" dirty="0"/>
              <a:t>Responsibility assignment matrix</a:t>
            </a:r>
          </a:p>
          <a:p>
            <a:pPr lvl="2"/>
            <a:r>
              <a:rPr lang="en-US" sz="4400" dirty="0"/>
              <a:t>Resource histogram – a column chart that shows the number of resources needed over time</a:t>
            </a:r>
          </a:p>
        </p:txBody>
      </p:sp>
    </p:spTree>
    <p:extLst>
      <p:ext uri="{BB962C8B-B14F-4D97-AF65-F5344CB8AC3E}">
        <p14:creationId xmlns:p14="http://schemas.microsoft.com/office/powerpoint/2010/main" val="3690974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7198" y="105005"/>
            <a:ext cx="8145601" cy="1095506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Resource Histogram Example</a:t>
            </a:r>
            <a:endParaRPr lang="en-US" sz="4400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ED5F69-4FFC-48CB-947B-A5F224750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297" y="1305854"/>
            <a:ext cx="7547502" cy="49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103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390" y="652758"/>
            <a:ext cx="7896219" cy="885097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Beyond HR Management Plan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57136" y="1903289"/>
            <a:ext cx="8228727" cy="3780538"/>
          </a:xfrm>
        </p:spPr>
        <p:txBody>
          <a:bodyPr>
            <a:normAutofit fontScale="92500" lnSpcReduction="10000"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itillium Web" pitchFamily="2" charset="77"/>
                <a:ea typeface="+mn-ea"/>
                <a:cs typeface="+mn-cs"/>
              </a:rPr>
              <a:t>Acquiring the team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itillium Web" pitchFamily="2" charset="77"/>
                <a:ea typeface="+mn-ea"/>
                <a:cs typeface="+mn-cs"/>
              </a:rPr>
              <a:t>Developing the team: building individual and group skills to enhance project performance, training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itillium Web" pitchFamily="2" charset="77"/>
                <a:ea typeface="+mn-ea"/>
                <a:cs typeface="+mn-cs"/>
              </a:rPr>
              <a:t>Managing the team: tracking performance &amp; providing feedback, motivating, resolving conflicts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itillium Web" pitchFamily="2" charset="77"/>
                <a:ea typeface="+mn-ea"/>
                <a:cs typeface="+mn-cs"/>
              </a:rPr>
              <a:t>Bottom line: </a:t>
            </a:r>
          </a:p>
          <a:p>
            <a:pPr lvl="2">
              <a:spcBef>
                <a:spcPts val="1000"/>
              </a:spcBef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itillium Web" pitchFamily="2" charset="77"/>
                <a:ea typeface="+mn-ea"/>
                <a:cs typeface="+mn-cs"/>
              </a:rPr>
              <a:t>Treat people with consideration and respect</a:t>
            </a:r>
          </a:p>
          <a:p>
            <a:pPr lvl="2">
              <a:spcBef>
                <a:spcPts val="1000"/>
              </a:spcBef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itillium Web" pitchFamily="2" charset="77"/>
                <a:ea typeface="+mn-ea"/>
                <a:cs typeface="+mn-cs"/>
              </a:rPr>
              <a:t>Understand what motivates them</a:t>
            </a:r>
          </a:p>
          <a:p>
            <a:pPr lvl="2">
              <a:spcBef>
                <a:spcPts val="1000"/>
              </a:spcBef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itillium Web" pitchFamily="2" charset="77"/>
                <a:ea typeface="+mn-ea"/>
                <a:cs typeface="+mn-cs"/>
              </a:rPr>
              <a:t>Communicate carefully with them</a:t>
            </a:r>
          </a:p>
          <a:p>
            <a:pPr lvl="2">
              <a:spcBef>
                <a:spcPts val="1000"/>
              </a:spcBef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itillium Web" pitchFamily="2" charset="77"/>
                <a:ea typeface="+mn-ea"/>
                <a:cs typeface="+mn-cs"/>
              </a:rPr>
              <a:t>Enable team members to deliver their best work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465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8BBC-B0D5-5CEC-4050-EC783072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883" y="652758"/>
            <a:ext cx="8520544" cy="853924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Communications Management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1D75-88D7-2254-EC23-33075B577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8282" y="1748264"/>
            <a:ext cx="9071263" cy="4569409"/>
          </a:xfrm>
        </p:spPr>
        <p:txBody>
          <a:bodyPr>
            <a:normAutofit fontScale="77500" lnSpcReduction="20000"/>
          </a:bodyPr>
          <a:lstStyle/>
          <a:p>
            <a:r>
              <a:rPr lang="en-US" sz="4400" dirty="0"/>
              <a:t>Initiating:</a:t>
            </a:r>
          </a:p>
          <a:p>
            <a:pPr lvl="2"/>
            <a:r>
              <a:rPr lang="en-US" sz="4400" dirty="0"/>
              <a:t>Identify stakeholders</a:t>
            </a:r>
          </a:p>
          <a:p>
            <a:pPr lvl="2"/>
            <a:r>
              <a:rPr lang="en-US" sz="4400" dirty="0"/>
              <a:t>Plan communications</a:t>
            </a:r>
          </a:p>
          <a:p>
            <a:r>
              <a:rPr lang="en-US" sz="4400" dirty="0"/>
              <a:t>Executing:</a:t>
            </a:r>
          </a:p>
          <a:p>
            <a:pPr lvl="2"/>
            <a:r>
              <a:rPr lang="en-US" sz="4400" dirty="0"/>
              <a:t>Distribute information</a:t>
            </a:r>
          </a:p>
          <a:p>
            <a:pPr lvl="2"/>
            <a:r>
              <a:rPr lang="en-US" sz="4400" dirty="0"/>
              <a:t>Manage stakeholders expectation</a:t>
            </a:r>
          </a:p>
          <a:p>
            <a:r>
              <a:rPr lang="en-US" sz="4400" dirty="0"/>
              <a:t>Monitoring and Controlling:</a:t>
            </a:r>
          </a:p>
          <a:p>
            <a:pPr lvl="2"/>
            <a:r>
              <a:rPr lang="en-US" sz="4400" dirty="0"/>
              <a:t>Report performance</a:t>
            </a:r>
          </a:p>
          <a:p>
            <a:pPr lvl="2"/>
            <a:r>
              <a:rPr lang="en-US" sz="4400" dirty="0"/>
              <a:t>Progress reports</a:t>
            </a:r>
          </a:p>
          <a:p>
            <a:pPr lvl="2"/>
            <a:r>
              <a:rPr lang="en-US" sz="4400" dirty="0"/>
              <a:t>Change requests</a:t>
            </a:r>
          </a:p>
        </p:txBody>
      </p:sp>
    </p:spTree>
    <p:extLst>
      <p:ext uri="{BB962C8B-B14F-4D97-AF65-F5344CB8AC3E}">
        <p14:creationId xmlns:p14="http://schemas.microsoft.com/office/powerpoint/2010/main" val="923765654"/>
      </p:ext>
    </p:extLst>
  </p:cSld>
  <p:clrMapOvr>
    <a:masterClrMapping/>
  </p:clrMapOvr>
</p:sld>
</file>

<file path=ppt/theme/theme1.xml><?xml version="1.0" encoding="utf-8"?>
<a:theme xmlns:a="http://schemas.openxmlformats.org/drawingml/2006/main" name="SAIT Theme">
  <a:themeElements>
    <a:clrScheme name="SAIT Colours">
      <a:dk1>
        <a:srgbClr val="000000"/>
      </a:dk1>
      <a:lt1>
        <a:srgbClr val="FFFFFF"/>
      </a:lt1>
      <a:dk2>
        <a:srgbClr val="414041"/>
      </a:dk2>
      <a:lt2>
        <a:srgbClr val="E7E6E6"/>
      </a:lt2>
      <a:accent1>
        <a:srgbClr val="0069AD"/>
      </a:accent1>
      <a:accent2>
        <a:srgbClr val="E7332A"/>
      </a:accent2>
      <a:accent3>
        <a:srgbClr val="6F2783"/>
      </a:accent3>
      <a:accent4>
        <a:srgbClr val="00A3DF"/>
      </a:accent4>
      <a:accent5>
        <a:srgbClr val="A91C36"/>
      </a:accent5>
      <a:accent6>
        <a:srgbClr val="68C8C6"/>
      </a:accent6>
      <a:hlink>
        <a:srgbClr val="70278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IT Theme" id="{168C3033-BD69-5443-BADB-A9A8D9739638}" vid="{90A2870A-524F-9D4C-BEEF-521586AFCF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1316c24-bf52-4c97-be9a-71c5a96405ed">
      <Terms xmlns="http://schemas.microsoft.com/office/infopath/2007/PartnerControls"/>
    </lcf76f155ced4ddcb4097134ff3c332f>
    <TaxCatchAll xmlns="77dcf62e-7658-4b73-b834-1fc558a6a3a9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DA2CE886ABF564A84D063E9B882FC3A" ma:contentTypeVersion="15" ma:contentTypeDescription="Create a new document." ma:contentTypeScope="" ma:versionID="f42d093d34ab80adc44998bd741644c1">
  <xsd:schema xmlns:xsd="http://www.w3.org/2001/XMLSchema" xmlns:xs="http://www.w3.org/2001/XMLSchema" xmlns:p="http://schemas.microsoft.com/office/2006/metadata/properties" xmlns:ns2="21316c24-bf52-4c97-be9a-71c5a96405ed" xmlns:ns3="77dcf62e-7658-4b73-b834-1fc558a6a3a9" targetNamespace="http://schemas.microsoft.com/office/2006/metadata/properties" ma:root="true" ma:fieldsID="10fcceff62a7218a5361ee5e54ff68c9" ns2:_="" ns3:_="">
    <xsd:import namespace="21316c24-bf52-4c97-be9a-71c5a96405ed"/>
    <xsd:import namespace="77dcf62e-7658-4b73-b834-1fc558a6a3a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316c24-bf52-4c97-be9a-71c5a96405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b4715c62-ccfc-45dc-bd41-71cb468c89a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dcf62e-7658-4b73-b834-1fc558a6a3a9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abde7614-a92e-4232-92c5-0790ec837d4a}" ma:internalName="TaxCatchAll" ma:showField="CatchAllData" ma:web="77dcf62e-7658-4b73-b834-1fc558a6a3a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463DCD0-7FA0-4C30-BDA8-3CF748C5EA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E852902-4EA2-48BB-9991-035909488EEB}">
  <ds:schemaRefs>
    <ds:schemaRef ds:uri="http://schemas.microsoft.com/office/2006/metadata/properties"/>
    <ds:schemaRef ds:uri="http://schemas.microsoft.com/office/infopath/2007/PartnerControls"/>
    <ds:schemaRef ds:uri="21316c24-bf52-4c97-be9a-71c5a96405ed"/>
    <ds:schemaRef ds:uri="77dcf62e-7658-4b73-b834-1fc558a6a3a9"/>
  </ds:schemaRefs>
</ds:datastoreItem>
</file>

<file path=customXml/itemProps3.xml><?xml version="1.0" encoding="utf-8"?>
<ds:datastoreItem xmlns:ds="http://schemas.openxmlformats.org/officeDocument/2006/customXml" ds:itemID="{D5B59DD6-5A60-4C4F-94D3-C72626DFA7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1316c24-bf52-4c97-be9a-71c5a96405ed"/>
    <ds:schemaRef ds:uri="77dcf62e-7658-4b73-b834-1fc558a6a3a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2951</TotalTime>
  <Words>749</Words>
  <Application>Microsoft Office PowerPoint</Application>
  <PresentationFormat>Widescreen</PresentationFormat>
  <Paragraphs>118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Titillium Web SemiBold</vt:lpstr>
      <vt:lpstr>Titillium</vt:lpstr>
      <vt:lpstr>Titillium WebBlack</vt:lpstr>
      <vt:lpstr>Wingdings</vt:lpstr>
      <vt:lpstr>Titillium Web</vt:lpstr>
      <vt:lpstr>Open Sans</vt:lpstr>
      <vt:lpstr>SAIT Theme</vt:lpstr>
      <vt:lpstr>PROJ 216 Software Project Concepts</vt:lpstr>
      <vt:lpstr>Topics</vt:lpstr>
      <vt:lpstr>PowerPoint Presentation</vt:lpstr>
      <vt:lpstr>Importance of HR Management</vt:lpstr>
      <vt:lpstr>Challenges of IT Jobs</vt:lpstr>
      <vt:lpstr>HR Management Plan</vt:lpstr>
      <vt:lpstr>Resource Histogram Example</vt:lpstr>
      <vt:lpstr>Beyond HR Management Plan</vt:lpstr>
      <vt:lpstr>Communications Management</vt:lpstr>
      <vt:lpstr>Identifying Stakeholders</vt:lpstr>
      <vt:lpstr>Stakeholders Register</vt:lpstr>
      <vt:lpstr>Communication Plan</vt:lpstr>
      <vt:lpstr>Communication Plan Example</vt:lpstr>
      <vt:lpstr>Reporting performance</vt:lpstr>
      <vt:lpstr>Effective technical presentations</vt:lpstr>
      <vt:lpstr>Software Development Lice Cycle (SDLC)</vt:lpstr>
      <vt:lpstr>Software Development Methodologies</vt:lpstr>
      <vt:lpstr>Software Development Methodologies – 30 minutes</vt:lpstr>
      <vt:lpstr>User Stories</vt:lpstr>
      <vt:lpstr>Introducing Group Assignment 3 – User Stories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SADT Presentation</dc:title>
  <dc:subject/>
  <dc:creator>Maria Hernandez</dc:creator>
  <cp:keywords/>
  <dc:description/>
  <cp:lastModifiedBy>Jolanta Warpechowska-Gruca</cp:lastModifiedBy>
  <cp:revision>568</cp:revision>
  <dcterms:created xsi:type="dcterms:W3CDTF">2022-02-15T22:03:09Z</dcterms:created>
  <dcterms:modified xsi:type="dcterms:W3CDTF">2023-11-03T20:49:53Z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0x010100EDA2CE886ABF564A84D063E9B882FC3A</vt:lpwstr>
  </property>
  <property fmtid="{D5CDD505-2E9C-101B-9397-08002B2CF9AE}" pid="3" name="MediaServiceImageTags">
    <vt:lpwstr/>
  </property>
</Properties>
</file>